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tags/tag18.xml" ContentType="application/vnd.openxmlformats-officedocument.presentationml.tags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1.xml" ContentType="application/vnd.openxmlformats-officedocument.presentationml.tags+xml"/>
  <Override PartName="/ppt/notesSlides/notesSlide12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8.xml" ContentType="application/vnd.openxmlformats-officedocument.themeOverride+xml"/>
  <Override PartName="/ppt/tags/tag22.xml" ContentType="application/vnd.openxmlformats-officedocument.presentationml.tags+xml"/>
  <Override PartName="/ppt/notesSlides/notesSlide14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7.xml" ContentType="application/vnd.openxmlformats-officedocument.presentationml.notesSlide+xml"/>
  <Override PartName="/ppt/tags/tag23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9" r:id="rId2"/>
  </p:sldMasterIdLst>
  <p:notesMasterIdLst>
    <p:notesMasterId r:id="rId21"/>
  </p:notesMasterIdLst>
  <p:sldIdLst>
    <p:sldId id="377" r:id="rId3"/>
    <p:sldId id="260" r:id="rId4"/>
    <p:sldId id="258" r:id="rId5"/>
    <p:sldId id="264" r:id="rId6"/>
    <p:sldId id="411" r:id="rId7"/>
    <p:sldId id="265" r:id="rId8"/>
    <p:sldId id="268" r:id="rId9"/>
    <p:sldId id="410" r:id="rId10"/>
    <p:sldId id="412" r:id="rId11"/>
    <p:sldId id="413" r:id="rId12"/>
    <p:sldId id="414" r:id="rId13"/>
    <p:sldId id="415" r:id="rId14"/>
    <p:sldId id="271" r:id="rId15"/>
    <p:sldId id="274" r:id="rId16"/>
    <p:sldId id="416" r:id="rId17"/>
    <p:sldId id="417" r:id="rId18"/>
    <p:sldId id="418" r:id="rId19"/>
    <p:sldId id="409" r:id="rId20"/>
  </p:sldIdLst>
  <p:sldSz cx="12192000" cy="6858000"/>
  <p:notesSz cx="7104063" cy="10234613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2258"/>
    <a:srgbClr val="004B9D"/>
    <a:srgbClr val="4790A2"/>
    <a:srgbClr val="31302C"/>
    <a:srgbClr val="F0F0F0"/>
    <a:srgbClr val="A5A29E"/>
    <a:srgbClr val="D36B64"/>
    <a:srgbClr val="F77872"/>
    <a:srgbClr val="FFB14A"/>
    <a:srgbClr val="3DCE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80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60927-3341-C670-8C2A-573661234F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6E1FFC1-9F42-D498-9A93-2978C0C336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DCCEB6E-6BA0-D201-C543-C4DDEB26FF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15F856-94D3-57F6-41CA-58EF9E68CF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8396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9E01DC-A381-ED49-C060-A848FA7416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6DAD291-3DB8-21A4-97BA-C867B9BDCE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747B496-E5EA-28FC-5ACA-B894238842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ADF9D0-279A-B331-3468-0A7C122ED71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720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2B8D4-8C55-2D57-A80A-4517DEFDC0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C52456B-E100-C7B3-A57D-DD2F23831B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DEA14D5-C1EB-02B6-E4F8-55DAC4A309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4D52D0-1A6A-8980-C21B-F09506108D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33635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8D2F4-1B09-CDC5-FFC0-853998D2BB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F077C29-D81C-7F1C-D658-6442D50B91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6F16C09-C464-4A4B-A133-8AB1BE6315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3401298-7C41-CC1E-CDE1-6C69160C14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6837353-30EB-4A48-80EB-173D804AEFB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76992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488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ECFCC-73A1-D63D-1880-CA5074347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DF85105-4774-3678-11AF-29BDFC2419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8C8C501-4E8B-E16E-5892-A9A5F22CC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DB33F1-8DF7-35BD-D0C2-985388990E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18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4680E3-CCC4-ED60-B9E1-E883E35B2C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10B3C19-57F3-0CA1-C498-DE7744F099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F6042F6-24B7-0838-4EE7-975C5E5C85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FE2D6D-0EBA-0259-BCD6-535F22C932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081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51E006-C2E9-D98B-894F-31B4A83A8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11225E9-1D08-6566-F97B-DF59353968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B546893-F990-4B7B-26A9-DD3D6F874D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001E9FC-6C12-3425-0EA3-4B8959449B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103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854199"/>
            <a:ext cx="9144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2025/12/23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2025/12/23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38200" y="2187443"/>
            <a:ext cx="10515600" cy="2483115"/>
          </a:xfrm>
        </p:spPr>
        <p:txBody>
          <a:bodyPr>
            <a:normAutofit/>
          </a:bodyPr>
          <a:lstStyle>
            <a:lvl1pPr algn="ctr">
              <a:defRPr sz="6000" b="0"/>
            </a:lvl1pPr>
          </a:lstStyle>
          <a:p>
            <a:r>
              <a:rPr lang="zh-CN" altLang="en-US" dirty="0"/>
              <a:t>单击此处编辑标题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38500" y="2159000"/>
            <a:ext cx="5715000" cy="1382450"/>
          </a:xfrm>
        </p:spPr>
        <p:txBody>
          <a:bodyPr anchor="b" anchorCtr="0">
            <a:normAutofit/>
          </a:bodyPr>
          <a:lstStyle>
            <a:lvl1pPr algn="ctr"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3238500" y="3733201"/>
            <a:ext cx="5715000" cy="1185937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2025/12/23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tags" Target="../tags/tag3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2025/12/23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fld id="{D997B5FA-0921-464F-AAE1-844C04324D75}" type="datetimeFigureOut">
              <a:rPr lang="zh-CN" altLang="en-US" smtClean="0"/>
              <a:t>2025/12/23</a:t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5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27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34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tags" Target="../tags/tag17.xml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tags" Target="../tags/tag16.xml"/><Relationship Id="rId2" Type="http://schemas.openxmlformats.org/officeDocument/2006/relationships/tags" Target="../tags/tag6.xml"/><Relationship Id="rId16" Type="http://schemas.openxmlformats.org/officeDocument/2006/relationships/image" Target="../media/image4.png"/><Relationship Id="rId1" Type="http://schemas.openxmlformats.org/officeDocument/2006/relationships/themeOverride" Target="../theme/themeOverride2.xml"/><Relationship Id="rId6" Type="http://schemas.openxmlformats.org/officeDocument/2006/relationships/tags" Target="../tags/tag10.xml"/><Relationship Id="rId11" Type="http://schemas.openxmlformats.org/officeDocument/2006/relationships/tags" Target="../tags/tag15.xml"/><Relationship Id="rId5" Type="http://schemas.openxmlformats.org/officeDocument/2006/relationships/tags" Target="../tags/tag9.xml"/><Relationship Id="rId15" Type="http://schemas.openxmlformats.org/officeDocument/2006/relationships/notesSlide" Target="../notesSlides/notesSlide2.xml"/><Relationship Id="rId10" Type="http://schemas.openxmlformats.org/officeDocument/2006/relationships/tags" Target="../tags/tag14.xml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tags" Target="../tags/tag18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4.png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20.xml"/><Relationship Id="rId7" Type="http://schemas.openxmlformats.org/officeDocument/2006/relationships/image" Target="../media/image13.jpeg"/><Relationship Id="rId2" Type="http://schemas.openxmlformats.org/officeDocument/2006/relationships/tags" Target="../tags/tag19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ïsḷîďe"/>
          <p:cNvSpPr/>
          <p:nvPr/>
        </p:nvSpPr>
        <p:spPr>
          <a:xfrm>
            <a:off x="0" y="-571609"/>
            <a:ext cx="6443432" cy="8001217"/>
          </a:xfrm>
          <a:custGeom>
            <a:avLst/>
            <a:gdLst>
              <a:gd name="connsiteX0" fmla="*/ 0 w 7218614"/>
              <a:gd name="connsiteY0" fmla="*/ 0 h 6858003"/>
              <a:gd name="connsiteX1" fmla="*/ 7218614 w 7218614"/>
              <a:gd name="connsiteY1" fmla="*/ 0 h 6858003"/>
              <a:gd name="connsiteX2" fmla="*/ 7218614 w 7218614"/>
              <a:gd name="connsiteY2" fmla="*/ 6858003 h 6858003"/>
              <a:gd name="connsiteX3" fmla="*/ 0 w 7218614"/>
              <a:gd name="connsiteY3" fmla="*/ 6858003 h 6858003"/>
              <a:gd name="connsiteX4" fmla="*/ 0 w 7218614"/>
              <a:gd name="connsiteY4" fmla="*/ 0 h 6858003"/>
              <a:gd name="connsiteX0-1" fmla="*/ 0 w 7218614"/>
              <a:gd name="connsiteY0-2" fmla="*/ 0 h 6872518"/>
              <a:gd name="connsiteX1-3" fmla="*/ 7218614 w 7218614"/>
              <a:gd name="connsiteY1-4" fmla="*/ 0 h 6872518"/>
              <a:gd name="connsiteX2-5" fmla="*/ 5926843 w 7218614"/>
              <a:gd name="connsiteY2-6" fmla="*/ 6872518 h 6872518"/>
              <a:gd name="connsiteX3-7" fmla="*/ 0 w 7218614"/>
              <a:gd name="connsiteY3-8" fmla="*/ 6858003 h 6872518"/>
              <a:gd name="connsiteX4-9" fmla="*/ 0 w 7218614"/>
              <a:gd name="connsiteY4-10" fmla="*/ 0 h 6872518"/>
              <a:gd name="connsiteX0-11" fmla="*/ 0 w 7218614"/>
              <a:gd name="connsiteY0-12" fmla="*/ 0 h 6872518"/>
              <a:gd name="connsiteX1-13" fmla="*/ 7218614 w 7218614"/>
              <a:gd name="connsiteY1-14" fmla="*/ 0 h 6872518"/>
              <a:gd name="connsiteX2-15" fmla="*/ 5796214 w 7218614"/>
              <a:gd name="connsiteY2-16" fmla="*/ 6872518 h 6872518"/>
              <a:gd name="connsiteX3-17" fmla="*/ 0 w 7218614"/>
              <a:gd name="connsiteY3-18" fmla="*/ 6858003 h 6872518"/>
              <a:gd name="connsiteX4-19" fmla="*/ 0 w 7218614"/>
              <a:gd name="connsiteY4-20" fmla="*/ 0 h 6872518"/>
              <a:gd name="connsiteX0-21" fmla="*/ 0 w 7378271"/>
              <a:gd name="connsiteY0-22" fmla="*/ 0 h 6872518"/>
              <a:gd name="connsiteX1-23" fmla="*/ 7378271 w 7378271"/>
              <a:gd name="connsiteY1-24" fmla="*/ 14514 h 6872518"/>
              <a:gd name="connsiteX2-25" fmla="*/ 5796214 w 7378271"/>
              <a:gd name="connsiteY2-26" fmla="*/ 6872518 h 6872518"/>
              <a:gd name="connsiteX3-27" fmla="*/ 0 w 7378271"/>
              <a:gd name="connsiteY3-28" fmla="*/ 6858003 h 6872518"/>
              <a:gd name="connsiteX4-29" fmla="*/ 0 w 7378271"/>
              <a:gd name="connsiteY4-30" fmla="*/ 0 h 68725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378271" h="6872518">
                <a:moveTo>
                  <a:pt x="0" y="0"/>
                </a:moveTo>
                <a:lnTo>
                  <a:pt x="7378271" y="14514"/>
                </a:lnTo>
                <a:lnTo>
                  <a:pt x="5796214" y="6872518"/>
                </a:lnTo>
                <a:lnTo>
                  <a:pt x="0" y="685800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5" name="îśľïde"/>
          <p:cNvSpPr/>
          <p:nvPr/>
        </p:nvSpPr>
        <p:spPr>
          <a:xfrm>
            <a:off x="4903824" y="-571607"/>
            <a:ext cx="2044591" cy="6674852"/>
          </a:xfrm>
          <a:prstGeom prst="parallelogram">
            <a:avLst>
              <a:gd name="adj" fmla="val 7352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5" name="矩形: 圆角 38"/>
          <p:cNvSpPr/>
          <p:nvPr/>
        </p:nvSpPr>
        <p:spPr>
          <a:xfrm>
            <a:off x="6829187" y="4479194"/>
            <a:ext cx="4723905" cy="587637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小组成员：程娜  罗仕杰  刘越帅  杨竣羽</a:t>
            </a:r>
          </a:p>
        </p:txBody>
      </p:sp>
      <p:sp>
        <p:nvSpPr>
          <p:cNvPr id="22" name="标题 3"/>
          <p:cNvSpPr txBox="1"/>
          <p:nvPr/>
        </p:nvSpPr>
        <p:spPr>
          <a:xfrm>
            <a:off x="5998569" y="2505915"/>
            <a:ext cx="6033774" cy="18977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4800" b="1" baseline="30000" dirty="0">
                <a:solidFill>
                  <a:schemeClr val="accen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互联网数据库开发课设项目展示</a:t>
            </a:r>
            <a:endParaRPr lang="zh-CN" altLang="en-US" sz="2800" b="1" dirty="0">
              <a:solidFill>
                <a:schemeClr val="accent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879520" y="3747942"/>
            <a:ext cx="43638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dist"/>
            <a:r>
              <a:rPr lang="en-US" altLang="zh-CN" sz="2400" dirty="0">
                <a:solidFill>
                  <a:srgbClr val="31302C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PROJECT PRESENTTION</a:t>
            </a:r>
            <a:endParaRPr lang="zh-CN" altLang="en-US" sz="2400" dirty="0">
              <a:solidFill>
                <a:srgbClr val="31302C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C5C062-25F8-1E3E-C4C0-920B98B6C30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9" t="34990" r="14982" b="35788"/>
          <a:stretch/>
        </p:blipFill>
        <p:spPr>
          <a:xfrm>
            <a:off x="7362588" y="1212106"/>
            <a:ext cx="3397723" cy="1436288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2" grpId="0"/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62291-9699-3C9A-E728-A8CA0B2AE4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25">
            <a:extLst>
              <a:ext uri="{FF2B5EF4-FFF2-40B4-BE49-F238E27FC236}">
                <a16:creationId xmlns:a16="http://schemas.microsoft.com/office/drawing/2014/main" id="{2762C46D-F932-9726-85C5-42FB5F8A11CD}"/>
              </a:ext>
            </a:extLst>
          </p:cNvPr>
          <p:cNvCxnSpPr/>
          <p:nvPr/>
        </p:nvCxnSpPr>
        <p:spPr>
          <a:xfrm>
            <a:off x="193675" y="866140"/>
            <a:ext cx="1180338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24">
            <a:extLst>
              <a:ext uri="{FF2B5EF4-FFF2-40B4-BE49-F238E27FC236}">
                <a16:creationId xmlns:a16="http://schemas.microsoft.com/office/drawing/2014/main" id="{24CC41A6-DBAD-EB4D-6B06-632DB40F9E68}"/>
              </a:ext>
            </a:extLst>
          </p:cNvPr>
          <p:cNvSpPr txBox="1"/>
          <p:nvPr/>
        </p:nvSpPr>
        <p:spPr>
          <a:xfrm>
            <a:off x="5297711" y="256540"/>
            <a:ext cx="1620957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fontAlgn="base"/>
            <a:r>
              <a:rPr lang="zh-CN" altLang="en-US" sz="2800" b="1" dirty="0">
                <a:solidFill>
                  <a:schemeClr val="accen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阅兵仪式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5743C7-034B-A521-8186-34322E631A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9" t="34990" r="14982" b="35788"/>
          <a:stretch/>
        </p:blipFill>
        <p:spPr>
          <a:xfrm>
            <a:off x="10142999" y="68514"/>
            <a:ext cx="1718596" cy="726486"/>
          </a:xfrm>
          <a:prstGeom prst="rect">
            <a:avLst/>
          </a:prstGeom>
        </p:spPr>
      </p:pic>
      <p:pic>
        <p:nvPicPr>
          <p:cNvPr id="6" name="图片 5" descr="图形用户界面, 网站&#10;&#10;AI 生成的内容可能不正确。">
            <a:extLst>
              <a:ext uri="{FF2B5EF4-FFF2-40B4-BE49-F238E27FC236}">
                <a16:creationId xmlns:a16="http://schemas.microsoft.com/office/drawing/2014/main" id="{46628913-2FC4-C721-4623-698EF0100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366" y="1037493"/>
            <a:ext cx="4178972" cy="2743929"/>
          </a:xfrm>
          <a:prstGeom prst="rect">
            <a:avLst/>
          </a:prstGeom>
        </p:spPr>
      </p:pic>
      <p:pic>
        <p:nvPicPr>
          <p:cNvPr id="11" name="图片 10" descr="图形用户界面&#10;&#10;AI 生成的内容可能不正确。">
            <a:extLst>
              <a:ext uri="{FF2B5EF4-FFF2-40B4-BE49-F238E27FC236}">
                <a16:creationId xmlns:a16="http://schemas.microsoft.com/office/drawing/2014/main" id="{3D743975-7257-C7B3-ECB8-1381570E36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720" y="4037473"/>
            <a:ext cx="4413434" cy="272969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C7ABA0F-19EC-AFAA-875E-E4014FDA6913}"/>
              </a:ext>
            </a:extLst>
          </p:cNvPr>
          <p:cNvSpPr txBox="1"/>
          <p:nvPr/>
        </p:nvSpPr>
        <p:spPr>
          <a:xfrm>
            <a:off x="4935415" y="1225062"/>
            <a:ext cx="56739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本页面展示了</a:t>
            </a:r>
            <a:r>
              <a:rPr lang="en-US" altLang="zh-CN" dirty="0"/>
              <a:t>1949</a:t>
            </a:r>
            <a:r>
              <a:rPr lang="zh-CN" altLang="en-US" dirty="0"/>
              <a:t>与</a:t>
            </a:r>
            <a:r>
              <a:rPr lang="en-US" altLang="zh-CN" dirty="0"/>
              <a:t>2025</a:t>
            </a:r>
            <a:r>
              <a:rPr lang="zh-CN" altLang="en-US" dirty="0"/>
              <a:t>阅兵仪式的相关内容，包括军队方阵和武器装备展示等（示例如下），还加入了一个虚拟的“加入阅兵”功能，以及五个相关知识答题。</a:t>
            </a:r>
          </a:p>
        </p:txBody>
      </p:sp>
      <p:pic>
        <p:nvPicPr>
          <p:cNvPr id="14" name="图片 13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337ED8CC-6A00-2E99-786B-41BD02081E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5415" y="2409457"/>
            <a:ext cx="6784285" cy="425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8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C1D9C-5E86-DFD9-0468-F603E9385D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25">
            <a:extLst>
              <a:ext uri="{FF2B5EF4-FFF2-40B4-BE49-F238E27FC236}">
                <a16:creationId xmlns:a16="http://schemas.microsoft.com/office/drawing/2014/main" id="{2E99A9CB-8D93-B521-08A2-E9CCF0FD6437}"/>
              </a:ext>
            </a:extLst>
          </p:cNvPr>
          <p:cNvCxnSpPr/>
          <p:nvPr/>
        </p:nvCxnSpPr>
        <p:spPr>
          <a:xfrm>
            <a:off x="193675" y="866140"/>
            <a:ext cx="1180338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24">
            <a:extLst>
              <a:ext uri="{FF2B5EF4-FFF2-40B4-BE49-F238E27FC236}">
                <a16:creationId xmlns:a16="http://schemas.microsoft.com/office/drawing/2014/main" id="{001113BA-7561-A431-4591-22B57DC47594}"/>
              </a:ext>
            </a:extLst>
          </p:cNvPr>
          <p:cNvSpPr txBox="1"/>
          <p:nvPr/>
        </p:nvSpPr>
        <p:spPr>
          <a:xfrm>
            <a:off x="5297711" y="256540"/>
            <a:ext cx="1620957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fontAlgn="base"/>
            <a:r>
              <a:rPr lang="zh-CN" altLang="en-US" sz="2800" b="1" dirty="0">
                <a:solidFill>
                  <a:schemeClr val="accen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个人中心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878AC0-202D-4B9B-BA5E-F8A832BD27C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9" t="34990" r="14982" b="35788"/>
          <a:stretch/>
        </p:blipFill>
        <p:spPr>
          <a:xfrm>
            <a:off x="10142999" y="68514"/>
            <a:ext cx="1718596" cy="726486"/>
          </a:xfrm>
          <a:prstGeom prst="rect">
            <a:avLst/>
          </a:prstGeom>
        </p:spPr>
      </p:pic>
      <p:pic>
        <p:nvPicPr>
          <p:cNvPr id="16" name="图片 15" descr="图形用户界面, 应用程序, Teams&#10;&#10;AI 生成的内容可能不正确。">
            <a:extLst>
              <a:ext uri="{FF2B5EF4-FFF2-40B4-BE49-F238E27FC236}">
                <a16:creationId xmlns:a16="http://schemas.microsoft.com/office/drawing/2014/main" id="{918495A0-1A08-0826-D2AF-116425ED64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208" y="1008421"/>
            <a:ext cx="4599846" cy="266198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FA5CE53-5337-A2FF-341C-D306963721ED}"/>
              </a:ext>
            </a:extLst>
          </p:cNvPr>
          <p:cNvSpPr txBox="1"/>
          <p:nvPr/>
        </p:nvSpPr>
        <p:spPr>
          <a:xfrm>
            <a:off x="6076793" y="1321419"/>
            <a:ext cx="4066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这里可以编辑个人主页，查看管理员主页信息以及普通用户的主页信息</a:t>
            </a:r>
          </a:p>
        </p:txBody>
      </p:sp>
      <p:pic>
        <p:nvPicPr>
          <p:cNvPr id="8" name="图片 7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944A4DC5-166E-9735-A7AE-B077839E5E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209" y="3670407"/>
            <a:ext cx="4599845" cy="2682008"/>
          </a:xfrm>
          <a:prstGeom prst="rect">
            <a:avLst/>
          </a:prstGeom>
        </p:spPr>
      </p:pic>
      <p:pic>
        <p:nvPicPr>
          <p:cNvPr id="10" name="图片 9" descr="图形用户界面, 应用程序, Teams&#10;&#10;AI 生成的内容可能不正确。">
            <a:extLst>
              <a:ext uri="{FF2B5EF4-FFF2-40B4-BE49-F238E27FC236}">
                <a16:creationId xmlns:a16="http://schemas.microsoft.com/office/drawing/2014/main" id="{72C23013-845C-28B3-D2B4-1AB88EA7AC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0257" y="2469185"/>
            <a:ext cx="6470466" cy="413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21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7162" cy="6858000"/>
          </a:xfrm>
          <a:prstGeom prst="rect">
            <a:avLst/>
          </a:prstGeom>
        </p:spPr>
      </p:pic>
      <p:sp>
        <p:nvSpPr>
          <p:cNvPr id="3" name="îŝ1ide"/>
          <p:cNvSpPr/>
          <p:nvPr/>
        </p:nvSpPr>
        <p:spPr>
          <a:xfrm>
            <a:off x="7338580" y="2278000"/>
            <a:ext cx="3463924" cy="2600528"/>
          </a:xfrm>
          <a:prstGeom prst="rect">
            <a:avLst/>
          </a:prstGeom>
        </p:spPr>
        <p:txBody>
          <a:bodyPr wrap="square" lIns="91440" tIns="45720" rIns="91440" bIns="45720" anchor="t" anchorCtr="0">
            <a:normAutofit fontScale="850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  <a:buSzPct val="25000"/>
            </a:pPr>
            <a:endParaRPr lang="en-US" altLang="zh-CN" sz="15400" dirty="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262970" y="1890394"/>
            <a:ext cx="1914700" cy="1619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altLang="zh-CN" sz="7500" dirty="0">
                <a:solidFill>
                  <a:schemeClr val="accen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02/</a:t>
            </a:r>
          </a:p>
        </p:txBody>
      </p:sp>
      <p:sp>
        <p:nvSpPr>
          <p:cNvPr id="5" name="MH_SubTitle_1"/>
          <p:cNvSpPr txBox="1"/>
          <p:nvPr>
            <p:custDataLst>
              <p:tags r:id="rId1"/>
            </p:custDataLst>
          </p:nvPr>
        </p:nvSpPr>
        <p:spPr>
          <a:xfrm>
            <a:off x="7659757" y="3499172"/>
            <a:ext cx="3021496" cy="556079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/>
          <a:p>
            <a:pPr algn="ctr" defTabSz="913765" fontAlgn="base">
              <a:spcBef>
                <a:spcPct val="0"/>
              </a:spcBef>
              <a:spcAft>
                <a:spcPct val="0"/>
              </a:spcAft>
            </a:pPr>
            <a:endParaRPr lang="en-US" altLang="zh-CN" sz="4800" dirty="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  <a:p>
            <a:pPr algn="ctr" defTabSz="91376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800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后台功能展示</a:t>
            </a:r>
            <a:endParaRPr lang="zh-CN" altLang="en-US" sz="4800" b="1" dirty="0">
              <a:latin typeface="字魂59号-创粗黑" panose="00000500000000000000" pitchFamily="2" charset="-122"/>
              <a:ea typeface="字魂59号-创粗黑" panose="00000500000000000000" pitchFamily="2" charset="-122"/>
              <a:cs typeface="微软雅黑" panose="020B0503020204020204" charset="-122"/>
              <a:sym typeface="字魂59号-创粗黑" panose="00000500000000000000" pitchFamily="2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7229" y="2267850"/>
            <a:ext cx="6953413" cy="2610678"/>
            <a:chOff x="0" y="1937614"/>
            <a:chExt cx="7324725" cy="3337955"/>
          </a:xfrm>
        </p:grpSpPr>
        <p:sp>
          <p:nvSpPr>
            <p:cNvPr id="7" name="îślídé"/>
            <p:cNvSpPr/>
            <p:nvPr/>
          </p:nvSpPr>
          <p:spPr bwMode="blackWhite">
            <a:xfrm>
              <a:off x="0" y="1937614"/>
              <a:ext cx="5137150" cy="1254512"/>
            </a:xfrm>
            <a:custGeom>
              <a:avLst/>
              <a:gdLst>
                <a:gd name="T0" fmla="*/ 0 w 3559"/>
                <a:gd name="T1" fmla="*/ 496 h 896"/>
                <a:gd name="T2" fmla="*/ 2943 w 3559"/>
                <a:gd name="T3" fmla="*/ 496 h 896"/>
                <a:gd name="T4" fmla="*/ 2663 w 3559"/>
                <a:gd name="T5" fmla="*/ 0 h 896"/>
                <a:gd name="T6" fmla="*/ 3063 w 3559"/>
                <a:gd name="T7" fmla="*/ 0 h 896"/>
                <a:gd name="T8" fmla="*/ 3558 w 3559"/>
                <a:gd name="T9" fmla="*/ 895 h 896"/>
                <a:gd name="T10" fmla="*/ 0 w 3559"/>
                <a:gd name="T11" fmla="*/ 895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59" h="896">
                  <a:moveTo>
                    <a:pt x="0" y="496"/>
                  </a:moveTo>
                  <a:lnTo>
                    <a:pt x="2943" y="496"/>
                  </a:lnTo>
                  <a:lnTo>
                    <a:pt x="2663" y="0"/>
                  </a:lnTo>
                  <a:lnTo>
                    <a:pt x="3063" y="0"/>
                  </a:lnTo>
                  <a:lnTo>
                    <a:pt x="3558" y="895"/>
                  </a:lnTo>
                  <a:lnTo>
                    <a:pt x="0" y="895"/>
                  </a:lnTo>
                </a:path>
              </a:pathLst>
            </a:custGeom>
            <a:solidFill>
              <a:srgbClr val="31302C"/>
            </a:solidFill>
            <a:ln w="12700" cap="flat" cmpd="sng">
              <a:noFill/>
              <a:beve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8" name="ïṧḷîḑê"/>
            <p:cNvSpPr/>
            <p:nvPr/>
          </p:nvSpPr>
          <p:spPr bwMode="blackWhite">
            <a:xfrm>
              <a:off x="0" y="4021057"/>
              <a:ext cx="5137150" cy="1254512"/>
            </a:xfrm>
            <a:custGeom>
              <a:avLst/>
              <a:gdLst>
                <a:gd name="T0" fmla="*/ 0 w 3559"/>
                <a:gd name="T1" fmla="*/ 399 h 896"/>
                <a:gd name="T2" fmla="*/ 2943 w 3559"/>
                <a:gd name="T3" fmla="*/ 399 h 896"/>
                <a:gd name="T4" fmla="*/ 2687 w 3559"/>
                <a:gd name="T5" fmla="*/ 895 h 896"/>
                <a:gd name="T6" fmla="*/ 3087 w 3559"/>
                <a:gd name="T7" fmla="*/ 895 h 896"/>
                <a:gd name="T8" fmla="*/ 3558 w 3559"/>
                <a:gd name="T9" fmla="*/ 0 h 896"/>
                <a:gd name="T10" fmla="*/ 0 w 3559"/>
                <a:gd name="T11" fmla="*/ 0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59" h="896">
                  <a:moveTo>
                    <a:pt x="0" y="399"/>
                  </a:moveTo>
                  <a:lnTo>
                    <a:pt x="2943" y="399"/>
                  </a:lnTo>
                  <a:lnTo>
                    <a:pt x="2687" y="895"/>
                  </a:lnTo>
                  <a:lnTo>
                    <a:pt x="3087" y="895"/>
                  </a:lnTo>
                  <a:lnTo>
                    <a:pt x="3558" y="0"/>
                  </a:lnTo>
                  <a:lnTo>
                    <a:pt x="0" y="0"/>
                  </a:lnTo>
                </a:path>
              </a:pathLst>
            </a:custGeom>
            <a:solidFill>
              <a:srgbClr val="31302C"/>
            </a:solidFill>
            <a:ln w="12700" cap="flat" cmpd="sng">
              <a:noFill/>
              <a:beve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9" name="ísļíďé"/>
            <p:cNvSpPr/>
            <p:nvPr/>
          </p:nvSpPr>
          <p:spPr bwMode="blackWhite">
            <a:xfrm>
              <a:off x="1171575" y="1937614"/>
              <a:ext cx="6153150" cy="3337955"/>
            </a:xfrm>
            <a:custGeom>
              <a:avLst/>
              <a:gdLst>
                <a:gd name="T0" fmla="*/ 0 w 4263"/>
                <a:gd name="T1" fmla="*/ 1388271 h 2383"/>
                <a:gd name="T2" fmla="*/ 5411816 w 4263"/>
                <a:gd name="T3" fmla="*/ 1388271 h 2383"/>
                <a:gd name="T4" fmla="*/ 4628186 w 4263"/>
                <a:gd name="T5" fmla="*/ 0 h 2383"/>
                <a:gd name="T6" fmla="*/ 5238638 w 4263"/>
                <a:gd name="T7" fmla="*/ 0 h 2383"/>
                <a:gd name="T8" fmla="*/ 6150711 w 4263"/>
                <a:gd name="T9" fmla="*/ 1690861 h 2383"/>
                <a:gd name="T10" fmla="*/ 5238638 w 4263"/>
                <a:gd name="T11" fmla="*/ 3336894 h 2383"/>
                <a:gd name="T12" fmla="*/ 4696014 w 4263"/>
                <a:gd name="T13" fmla="*/ 3336894 h 2383"/>
                <a:gd name="T14" fmla="*/ 5446452 w 4263"/>
                <a:gd name="T15" fmla="*/ 1948623 h 2383"/>
                <a:gd name="T16" fmla="*/ 0 w 4263"/>
                <a:gd name="T17" fmla="*/ 1948623 h 238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263"/>
                <a:gd name="T28" fmla="*/ 0 h 2383"/>
                <a:gd name="T29" fmla="*/ 4263 w 4263"/>
                <a:gd name="T30" fmla="*/ 2383 h 238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263" h="2383">
                  <a:moveTo>
                    <a:pt x="0" y="991"/>
                  </a:moveTo>
                  <a:lnTo>
                    <a:pt x="3750" y="991"/>
                  </a:lnTo>
                  <a:lnTo>
                    <a:pt x="3207" y="0"/>
                  </a:lnTo>
                  <a:lnTo>
                    <a:pt x="3630" y="0"/>
                  </a:lnTo>
                  <a:lnTo>
                    <a:pt x="4262" y="1207"/>
                  </a:lnTo>
                  <a:lnTo>
                    <a:pt x="3630" y="2382"/>
                  </a:lnTo>
                  <a:lnTo>
                    <a:pt x="3254" y="2382"/>
                  </a:lnTo>
                  <a:lnTo>
                    <a:pt x="3774" y="1391"/>
                  </a:lnTo>
                  <a:lnTo>
                    <a:pt x="0" y="1391"/>
                  </a:lnTo>
                </a:path>
              </a:pathLst>
            </a:custGeom>
            <a:solidFill>
              <a:schemeClr val="accent1"/>
            </a:solidFill>
            <a:ln w="12700" cap="flat" cmpd="sng">
              <a:noFill/>
              <a:beve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0" name="îṩľiḋe"/>
            <p:cNvSpPr txBox="1"/>
            <p:nvPr/>
          </p:nvSpPr>
          <p:spPr>
            <a:xfrm>
              <a:off x="0" y="2640030"/>
              <a:ext cx="4254500" cy="521720"/>
            </a:xfrm>
            <a:prstGeom prst="rect">
              <a:avLst/>
            </a:prstGeom>
            <a:solidFill>
              <a:srgbClr val="31302C"/>
            </a:solidFill>
          </p:spPr>
          <p:txBody>
            <a:bodyPr wrap="square" lIns="91440" tIns="45720" rIns="91440" bIns="45720" anchor="ctr" anchorCtr="0">
              <a:normAutofit/>
            </a:bodyPr>
            <a:lstStyle/>
            <a:p>
              <a:pPr>
                <a:spcBef>
                  <a:spcPct val="0"/>
                </a:spcBef>
              </a:pP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iŝḷíḍe"/>
            <p:cNvSpPr txBox="1"/>
            <p:nvPr/>
          </p:nvSpPr>
          <p:spPr>
            <a:xfrm>
              <a:off x="1171575" y="3345731"/>
              <a:ext cx="4356100" cy="521720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0">
              <a:normAutofit/>
            </a:bodyPr>
            <a:lstStyle/>
            <a:p>
              <a:pPr>
                <a:spcBef>
                  <a:spcPct val="0"/>
                </a:spcBef>
              </a:pP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2" name="íṥļîďè"/>
            <p:cNvSpPr txBox="1"/>
            <p:nvPr/>
          </p:nvSpPr>
          <p:spPr>
            <a:xfrm>
              <a:off x="0" y="4031531"/>
              <a:ext cx="4254500" cy="521720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0">
              <a:normAutofit/>
            </a:bodyPr>
            <a:lstStyle/>
            <a:p>
              <a:pPr>
                <a:spcBef>
                  <a:spcPct val="0"/>
                </a:spcBef>
              </a:pP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1D41CF3F-A457-D8C0-91F4-CD2D1C6B027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31123" y="245000"/>
            <a:ext cx="1217340" cy="12097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5"/>
          <p:cNvCxnSpPr/>
          <p:nvPr/>
        </p:nvCxnSpPr>
        <p:spPr>
          <a:xfrm>
            <a:off x="193675" y="866140"/>
            <a:ext cx="1180338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4"/>
          <p:cNvSpPr txBox="1"/>
          <p:nvPr/>
        </p:nvSpPr>
        <p:spPr>
          <a:xfrm>
            <a:off x="5284887" y="256540"/>
            <a:ext cx="1620957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2258"/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  <a:sym typeface="字魂59号-创粗黑" panose="00000500000000000000" pitchFamily="2" charset="-122"/>
              </a:rPr>
              <a:t>登录后台</a:t>
            </a:r>
          </a:p>
        </p:txBody>
      </p:sp>
      <p:sp>
        <p:nvSpPr>
          <p:cNvPr id="2" name="3"/>
          <p:cNvSpPr/>
          <p:nvPr/>
        </p:nvSpPr>
        <p:spPr>
          <a:xfrm>
            <a:off x="6459346" y="2425701"/>
            <a:ext cx="4295301" cy="2809602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  <a:sym typeface="字魂59号-创粗黑" panose="00000500000000000000" pitchFamily="2" charset="-122"/>
              </a:rPr>
              <a:t>点击后台登录后进入登录页面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  <a:sym typeface="字魂59号-创粗黑" panose="00000500000000000000" pitchFamily="2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5D676A"/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  <a:sym typeface="字魂59号-创粗黑" panose="00000500000000000000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A7C6DD8-9024-1AD4-D10F-93E1EC5FD30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9" t="34990" r="14982" b="35788"/>
          <a:stretch/>
        </p:blipFill>
        <p:spPr>
          <a:xfrm>
            <a:off x="10142999" y="68514"/>
            <a:ext cx="1718596" cy="72648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8E565BF-B005-F6E4-61B8-9756DBAB9E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174" y="866140"/>
            <a:ext cx="4146550" cy="2011435"/>
          </a:xfrm>
          <a:prstGeom prst="rect">
            <a:avLst/>
          </a:prstGeom>
        </p:spPr>
      </p:pic>
      <p:pic>
        <p:nvPicPr>
          <p:cNvPr id="10" name="图片 9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9726672D-BD8D-B49E-72A5-1618F4AE4B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096" y="3568700"/>
            <a:ext cx="5084706" cy="28096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18"/>
          <p:cNvCxnSpPr/>
          <p:nvPr/>
        </p:nvCxnSpPr>
        <p:spPr>
          <a:xfrm>
            <a:off x="193675" y="866140"/>
            <a:ext cx="1180338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17"/>
          <p:cNvSpPr txBox="1"/>
          <p:nvPr/>
        </p:nvSpPr>
        <p:spPr>
          <a:xfrm>
            <a:off x="4925814" y="256540"/>
            <a:ext cx="2339102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2258"/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  <a:sym typeface="字魂59号-创粗黑" panose="00000500000000000000" pitchFamily="2" charset="-122"/>
              </a:rPr>
              <a:t>个人信息主页</a:t>
            </a:r>
          </a:p>
        </p:txBody>
      </p:sp>
      <p:sp>
        <p:nvSpPr>
          <p:cNvPr id="35873" name="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588815" y="2677160"/>
            <a:ext cx="2466975" cy="798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  <a:sym typeface="字魂59号-创粗黑" panose="00000500000000000000" pitchFamily="2" charset="-122"/>
              </a:rPr>
              <a:t>登录成功后，首先我们进入的是个人信息主页，在这里可以修改个人信息，更换头像，修改密码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9138BCE-9B16-0549-62DE-691B1F4526B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9" t="34990" r="14982" b="35788"/>
          <a:stretch/>
        </p:blipFill>
        <p:spPr>
          <a:xfrm>
            <a:off x="10142999" y="68514"/>
            <a:ext cx="1718596" cy="726486"/>
          </a:xfrm>
          <a:prstGeom prst="rect">
            <a:avLst/>
          </a:prstGeom>
        </p:spPr>
      </p:pic>
      <p:pic>
        <p:nvPicPr>
          <p:cNvPr id="6" name="图片 5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85A2E2FD-6BCB-D18E-3DF2-18E52CB21E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553" y="1815129"/>
            <a:ext cx="5992862" cy="3320781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1D004D8-C252-5124-AD1C-CBC2E0B5558B}"/>
              </a:ext>
            </a:extLst>
          </p:cNvPr>
          <p:cNvSpPr txBox="1"/>
          <p:nvPr/>
        </p:nvSpPr>
        <p:spPr>
          <a:xfrm>
            <a:off x="1644650" y="5135910"/>
            <a:ext cx="3752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管理员个人信息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7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193675" y="866140"/>
            <a:ext cx="1180338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566742" y="256540"/>
            <a:ext cx="2339102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2258"/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  <a:sym typeface="字魂59号-创粗黑" panose="00000500000000000000" pitchFamily="2" charset="-122"/>
              </a:rPr>
              <a:t>前端内容管理</a:t>
            </a:r>
          </a:p>
        </p:txBody>
      </p:sp>
      <p:sp>
        <p:nvSpPr>
          <p:cNvPr id="29" name="Rectangle 20"/>
          <p:cNvSpPr>
            <a:spLocks noChangeArrowheads="1"/>
          </p:cNvSpPr>
          <p:nvPr/>
        </p:nvSpPr>
        <p:spPr bwMode="auto">
          <a:xfrm>
            <a:off x="241935" y="998855"/>
            <a:ext cx="4243705" cy="1056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21908" tIns="60954" rIns="121908" bIns="60954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  <a:sym typeface="字魂59号-创粗黑" panose="00000500000000000000" pitchFamily="2" charset="-122"/>
              </a:rPr>
              <a:t>1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  <a:sym typeface="字魂59号-创粗黑" panose="00000500000000000000" pitchFamily="2" charset="-122"/>
              </a:rPr>
              <a:t>、英雄人物资料管理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  <a:sym typeface="字魂59号-创粗黑" panose="00000500000000000000" pitchFamily="2" charset="-122"/>
            </a:endParaRPr>
          </a:p>
        </p:txBody>
      </p:sp>
      <p:sp>
        <p:nvSpPr>
          <p:cNvPr id="30" name="Rectangle 20"/>
          <p:cNvSpPr>
            <a:spLocks noChangeArrowheads="1"/>
          </p:cNvSpPr>
          <p:nvPr/>
        </p:nvSpPr>
        <p:spPr bwMode="auto">
          <a:xfrm>
            <a:off x="2691767" y="4407002"/>
            <a:ext cx="4369435" cy="1056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21908" tIns="60954" rIns="121908" bIns="60954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  <a:sym typeface="字魂59号-创粗黑" panose="00000500000000000000" pitchFamily="2" charset="-122"/>
              </a:rPr>
              <a:t>我们能够添加新的英雄人物，修改已有英雄人物的资料</a:t>
            </a:r>
            <a:endParaRPr kumimoji="0" lang="zh-CN" altLang="en-US" sz="13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  <a:sym typeface="字魂59号-创粗黑" panose="00000500000000000000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C02C7C3-4798-2A17-323F-8846802EAA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9" t="34990" r="14982" b="35788"/>
          <a:stretch/>
        </p:blipFill>
        <p:spPr>
          <a:xfrm>
            <a:off x="10142999" y="68514"/>
            <a:ext cx="1718596" cy="726486"/>
          </a:xfrm>
          <a:prstGeom prst="rect">
            <a:avLst/>
          </a:prstGeom>
        </p:spPr>
      </p:pic>
      <p:pic>
        <p:nvPicPr>
          <p:cNvPr id="5" name="图片 4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EC91138E-3D29-42F2-8B6E-C77557CF6C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550" y="1776628"/>
            <a:ext cx="4794250" cy="2630374"/>
          </a:xfrm>
          <a:prstGeom prst="rect">
            <a:avLst/>
          </a:prstGeom>
        </p:spPr>
      </p:pic>
      <p:pic>
        <p:nvPicPr>
          <p:cNvPr id="8" name="图片 7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AB8519DD-46E8-EEA5-61F8-55996AD7D1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7464" y="866140"/>
            <a:ext cx="3064495" cy="2266980"/>
          </a:xfrm>
          <a:prstGeom prst="rect">
            <a:avLst/>
          </a:prstGeom>
        </p:spPr>
      </p:pic>
      <p:pic>
        <p:nvPicPr>
          <p:cNvPr id="10" name="图片 9" descr="图片包含 图形用户界面&#10;&#10;AI 生成的内容可能不正确。">
            <a:extLst>
              <a:ext uri="{FF2B5EF4-FFF2-40B4-BE49-F238E27FC236}">
                <a16:creationId xmlns:a16="http://schemas.microsoft.com/office/drawing/2014/main" id="{117E8F99-294F-308B-379C-DC443924D3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0992" y="3724881"/>
            <a:ext cx="2630967" cy="282828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50F9BD4-268C-3FA1-0FA5-F459DAB108B5}"/>
              </a:ext>
            </a:extLst>
          </p:cNvPr>
          <p:cNvSpPr txBox="1"/>
          <p:nvPr/>
        </p:nvSpPr>
        <p:spPr>
          <a:xfrm>
            <a:off x="8890000" y="3133120"/>
            <a:ext cx="819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创建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A77924B-04AF-9331-1102-095AEF4246BA}"/>
              </a:ext>
            </a:extLst>
          </p:cNvPr>
          <p:cNvSpPr txBox="1"/>
          <p:nvPr/>
        </p:nvSpPr>
        <p:spPr>
          <a:xfrm>
            <a:off x="8483600" y="6498600"/>
            <a:ext cx="1993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修改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ldLvl="0" animBg="1"/>
      <p:bldP spid="30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C5C3E718-F7E2-D012-7973-A2FA2F533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AE5CB1E-B750-3CF7-5901-33BC52477523}"/>
              </a:ext>
            </a:extLst>
          </p:cNvPr>
          <p:cNvCxnSpPr/>
          <p:nvPr/>
        </p:nvCxnSpPr>
        <p:spPr>
          <a:xfrm>
            <a:off x="193675" y="866140"/>
            <a:ext cx="1180338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9F2AC9A2-299B-1F87-89A2-D5239ACF475C}"/>
              </a:ext>
            </a:extLst>
          </p:cNvPr>
          <p:cNvSpPr txBox="1"/>
          <p:nvPr/>
        </p:nvSpPr>
        <p:spPr>
          <a:xfrm>
            <a:off x="4566742" y="256540"/>
            <a:ext cx="2339102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2258"/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  <a:sym typeface="字魂59号-创粗黑" panose="00000500000000000000" pitchFamily="2" charset="-122"/>
              </a:rPr>
              <a:t>前端内容管理</a:t>
            </a:r>
          </a:p>
        </p:txBody>
      </p:sp>
      <p:sp>
        <p:nvSpPr>
          <p:cNvPr id="29" name="Rectangle 20">
            <a:extLst>
              <a:ext uri="{FF2B5EF4-FFF2-40B4-BE49-F238E27FC236}">
                <a16:creationId xmlns:a16="http://schemas.microsoft.com/office/drawing/2014/main" id="{1FCDC614-FDFE-665C-0E1E-14DA9928B6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935" y="998855"/>
            <a:ext cx="4243705" cy="1056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21908" tIns="60954" rIns="121908" bIns="60954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  <a:sym typeface="字魂59号-创粗黑" panose="00000500000000000000" pitchFamily="2" charset="-122"/>
              </a:rPr>
              <a:t>2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  <a:sym typeface="字魂59号-创粗黑" panose="00000500000000000000" pitchFamily="2" charset="-122"/>
              </a:rPr>
              <a:t>、史实资料管理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  <a:sym typeface="字魂59号-创粗黑" panose="00000500000000000000" pitchFamily="2" charset="-122"/>
            </a:endParaRPr>
          </a:p>
        </p:txBody>
      </p:sp>
      <p:sp>
        <p:nvSpPr>
          <p:cNvPr id="30" name="Rectangle 20">
            <a:extLst>
              <a:ext uri="{FF2B5EF4-FFF2-40B4-BE49-F238E27FC236}">
                <a16:creationId xmlns:a16="http://schemas.microsoft.com/office/drawing/2014/main" id="{F4B8BE4F-1D13-317F-C463-EB9DF36B5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0517" y="5153133"/>
            <a:ext cx="4369435" cy="1056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21908" tIns="60954" rIns="121908" bIns="60954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  <a:sym typeface="字魂59号-创粗黑" panose="00000500000000000000" pitchFamily="2" charset="-122"/>
              </a:rPr>
              <a:t>同样，我们能够添加新的史实，或完善已有的史实资料</a:t>
            </a:r>
            <a:endParaRPr kumimoji="0" lang="zh-CN" altLang="en-US" sz="13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  <a:sym typeface="字魂59号-创粗黑" panose="00000500000000000000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62C1FC1-BE3A-02A0-6D67-8907FF7CDB6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9" t="34990" r="14982" b="35788"/>
          <a:stretch/>
        </p:blipFill>
        <p:spPr>
          <a:xfrm>
            <a:off x="10142999" y="68514"/>
            <a:ext cx="1718596" cy="72648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391D3E4-EBD7-7F60-EBB8-D50613FB36A7}"/>
              </a:ext>
            </a:extLst>
          </p:cNvPr>
          <p:cNvSpPr txBox="1"/>
          <p:nvPr/>
        </p:nvSpPr>
        <p:spPr>
          <a:xfrm>
            <a:off x="8890000" y="3133120"/>
            <a:ext cx="819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创建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27FD57D-958A-900C-208B-189AB5FEEFCA}"/>
              </a:ext>
            </a:extLst>
          </p:cNvPr>
          <p:cNvSpPr txBox="1"/>
          <p:nvPr/>
        </p:nvSpPr>
        <p:spPr>
          <a:xfrm>
            <a:off x="8483599" y="6048830"/>
            <a:ext cx="1993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修改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F2F9247-0320-CAF9-9201-8302B9D1C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44986"/>
            <a:ext cx="5517438" cy="3190336"/>
          </a:xfrm>
          <a:prstGeom prst="rect">
            <a:avLst/>
          </a:prstGeom>
        </p:spPr>
      </p:pic>
      <p:pic>
        <p:nvPicPr>
          <p:cNvPr id="13" name="图片 12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F6044884-0ECE-FB0D-F894-39D51D2B36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2494" y="3883481"/>
            <a:ext cx="2736111" cy="2165349"/>
          </a:xfrm>
          <a:prstGeom prst="rect">
            <a:avLst/>
          </a:prstGeom>
        </p:spPr>
      </p:pic>
      <p:pic>
        <p:nvPicPr>
          <p:cNvPr id="15" name="图片 14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03605807-8006-018F-CEC1-DB3FABBB9E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6362" y="936362"/>
            <a:ext cx="3134647" cy="219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5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ldLvl="0" animBg="1"/>
      <p:bldP spid="30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>
          <a:extLst>
            <a:ext uri="{FF2B5EF4-FFF2-40B4-BE49-F238E27FC236}">
              <a16:creationId xmlns:a16="http://schemas.microsoft.com/office/drawing/2014/main" id="{1D407C73-3F2B-5D98-98A3-43724F168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997762E-9795-E5AC-D38E-7FA0DF4376DE}"/>
              </a:ext>
            </a:extLst>
          </p:cNvPr>
          <p:cNvCxnSpPr/>
          <p:nvPr/>
        </p:nvCxnSpPr>
        <p:spPr>
          <a:xfrm>
            <a:off x="193675" y="866140"/>
            <a:ext cx="1180338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1839BB88-3B0A-4764-6934-1F8D94063A80}"/>
              </a:ext>
            </a:extLst>
          </p:cNvPr>
          <p:cNvSpPr txBox="1"/>
          <p:nvPr/>
        </p:nvSpPr>
        <p:spPr>
          <a:xfrm>
            <a:off x="4566742" y="256540"/>
            <a:ext cx="2339102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802258"/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  <a:sym typeface="字魂59号-创粗黑" panose="00000500000000000000" pitchFamily="2" charset="-122"/>
              </a:rPr>
              <a:t>团队人员添加</a:t>
            </a:r>
          </a:p>
        </p:txBody>
      </p:sp>
      <p:sp>
        <p:nvSpPr>
          <p:cNvPr id="30" name="Rectangle 20">
            <a:extLst>
              <a:ext uri="{FF2B5EF4-FFF2-40B4-BE49-F238E27FC236}">
                <a16:creationId xmlns:a16="http://schemas.microsoft.com/office/drawing/2014/main" id="{A1DD3F16-7D62-1CE5-3A39-5873FC339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2970" y="3324333"/>
            <a:ext cx="4369435" cy="1056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21908" tIns="60954" rIns="121908" bIns="60954" anchor="ctr"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  <a:sym typeface="字魂59号-创粗黑" panose="00000500000000000000" pitchFamily="2" charset="-122"/>
              </a:rPr>
              <a:t>我们只能在后台添加团队人员，不能在前端进行注册。</a:t>
            </a:r>
            <a:endParaRPr kumimoji="0" lang="en-US" altLang="zh-CN" sz="13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  <a:sym typeface="字魂59号-创粗黑" panose="000005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3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  <a:sym typeface="字魂59号-创粗黑" panose="000005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3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85000"/>
                  <a:lumOff val="15000"/>
                </a:srgbClr>
              </a:solidFill>
              <a:effectLst/>
              <a:uLnTx/>
              <a:uFillTx/>
              <a:latin typeface="字魂59号-创粗黑" panose="00000500000000000000" pitchFamily="2" charset="-122"/>
              <a:ea typeface="字魂59号-创粗黑" panose="00000500000000000000" pitchFamily="2" charset="-122"/>
              <a:cs typeface="+mn-cs"/>
              <a:sym typeface="字魂59号-创粗黑" panose="00000500000000000000" pitchFamily="2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字魂59号-创粗黑" panose="00000500000000000000" pitchFamily="2" charset="-122"/>
                <a:ea typeface="字魂59号-创粗黑" panose="00000500000000000000" pitchFamily="2" charset="-122"/>
                <a:cs typeface="+mn-cs"/>
                <a:sym typeface="字魂59号-创粗黑" panose="00000500000000000000" pitchFamily="2" charset="-122"/>
              </a:rPr>
              <a:t>最后，我们提供了返回前端，或者退出后台重新登录的功能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07A94B3-366B-08FA-DC0A-2CD488F838C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9" t="34990" r="14982" b="35788"/>
          <a:stretch/>
        </p:blipFill>
        <p:spPr>
          <a:xfrm>
            <a:off x="10142999" y="68514"/>
            <a:ext cx="1718596" cy="726486"/>
          </a:xfrm>
          <a:prstGeom prst="rect">
            <a:avLst/>
          </a:prstGeom>
        </p:spPr>
      </p:pic>
      <p:pic>
        <p:nvPicPr>
          <p:cNvPr id="5" name="图片 4" descr="图形用户界面, 文本, 应用程序, 电子邮件&#10;&#10;AI 生成的内容可能不正确。">
            <a:extLst>
              <a:ext uri="{FF2B5EF4-FFF2-40B4-BE49-F238E27FC236}">
                <a16:creationId xmlns:a16="http://schemas.microsoft.com/office/drawing/2014/main" id="{81F26434-F0A5-02A5-8698-E515A10D1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647562"/>
            <a:ext cx="6588776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08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ïsḷîďe"/>
          <p:cNvSpPr/>
          <p:nvPr/>
        </p:nvSpPr>
        <p:spPr>
          <a:xfrm>
            <a:off x="0" y="-571609"/>
            <a:ext cx="6443432" cy="8001217"/>
          </a:xfrm>
          <a:custGeom>
            <a:avLst/>
            <a:gdLst>
              <a:gd name="connsiteX0" fmla="*/ 0 w 7218614"/>
              <a:gd name="connsiteY0" fmla="*/ 0 h 6858003"/>
              <a:gd name="connsiteX1" fmla="*/ 7218614 w 7218614"/>
              <a:gd name="connsiteY1" fmla="*/ 0 h 6858003"/>
              <a:gd name="connsiteX2" fmla="*/ 7218614 w 7218614"/>
              <a:gd name="connsiteY2" fmla="*/ 6858003 h 6858003"/>
              <a:gd name="connsiteX3" fmla="*/ 0 w 7218614"/>
              <a:gd name="connsiteY3" fmla="*/ 6858003 h 6858003"/>
              <a:gd name="connsiteX4" fmla="*/ 0 w 7218614"/>
              <a:gd name="connsiteY4" fmla="*/ 0 h 6858003"/>
              <a:gd name="connsiteX0-1" fmla="*/ 0 w 7218614"/>
              <a:gd name="connsiteY0-2" fmla="*/ 0 h 6872518"/>
              <a:gd name="connsiteX1-3" fmla="*/ 7218614 w 7218614"/>
              <a:gd name="connsiteY1-4" fmla="*/ 0 h 6872518"/>
              <a:gd name="connsiteX2-5" fmla="*/ 5926843 w 7218614"/>
              <a:gd name="connsiteY2-6" fmla="*/ 6872518 h 6872518"/>
              <a:gd name="connsiteX3-7" fmla="*/ 0 w 7218614"/>
              <a:gd name="connsiteY3-8" fmla="*/ 6858003 h 6872518"/>
              <a:gd name="connsiteX4-9" fmla="*/ 0 w 7218614"/>
              <a:gd name="connsiteY4-10" fmla="*/ 0 h 6872518"/>
              <a:gd name="connsiteX0-11" fmla="*/ 0 w 7218614"/>
              <a:gd name="connsiteY0-12" fmla="*/ 0 h 6872518"/>
              <a:gd name="connsiteX1-13" fmla="*/ 7218614 w 7218614"/>
              <a:gd name="connsiteY1-14" fmla="*/ 0 h 6872518"/>
              <a:gd name="connsiteX2-15" fmla="*/ 5796214 w 7218614"/>
              <a:gd name="connsiteY2-16" fmla="*/ 6872518 h 6872518"/>
              <a:gd name="connsiteX3-17" fmla="*/ 0 w 7218614"/>
              <a:gd name="connsiteY3-18" fmla="*/ 6858003 h 6872518"/>
              <a:gd name="connsiteX4-19" fmla="*/ 0 w 7218614"/>
              <a:gd name="connsiteY4-20" fmla="*/ 0 h 6872518"/>
              <a:gd name="connsiteX0-21" fmla="*/ 0 w 7378271"/>
              <a:gd name="connsiteY0-22" fmla="*/ 0 h 6872518"/>
              <a:gd name="connsiteX1-23" fmla="*/ 7378271 w 7378271"/>
              <a:gd name="connsiteY1-24" fmla="*/ 14514 h 6872518"/>
              <a:gd name="connsiteX2-25" fmla="*/ 5796214 w 7378271"/>
              <a:gd name="connsiteY2-26" fmla="*/ 6872518 h 6872518"/>
              <a:gd name="connsiteX3-27" fmla="*/ 0 w 7378271"/>
              <a:gd name="connsiteY3-28" fmla="*/ 6858003 h 6872518"/>
              <a:gd name="connsiteX4-29" fmla="*/ 0 w 7378271"/>
              <a:gd name="connsiteY4-30" fmla="*/ 0 h 68725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7378271" h="6872518">
                <a:moveTo>
                  <a:pt x="0" y="0"/>
                </a:moveTo>
                <a:lnTo>
                  <a:pt x="7378271" y="14514"/>
                </a:lnTo>
                <a:lnTo>
                  <a:pt x="5796214" y="6872518"/>
                </a:lnTo>
                <a:lnTo>
                  <a:pt x="0" y="685800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dirty="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5" name="îśľïde"/>
          <p:cNvSpPr/>
          <p:nvPr/>
        </p:nvSpPr>
        <p:spPr>
          <a:xfrm>
            <a:off x="4903824" y="-571607"/>
            <a:ext cx="2044591" cy="6674852"/>
          </a:xfrm>
          <a:prstGeom prst="parallelogram">
            <a:avLst>
              <a:gd name="adj" fmla="val 7352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hemeClr val="dk2">
              <a:hueOff val="0"/>
              <a:satOff val="0"/>
              <a:lumOff val="0"/>
              <a:alphaOff val="0"/>
            </a:schemeClr>
          </a:fillRef>
          <a:effectRef idx="0">
            <a:schemeClr val="dk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15" name="矩形: 圆角 38"/>
          <p:cNvSpPr/>
          <p:nvPr/>
        </p:nvSpPr>
        <p:spPr>
          <a:xfrm>
            <a:off x="6227390" y="4898222"/>
            <a:ext cx="5474280" cy="587637"/>
          </a:xfrm>
          <a:prstGeom prst="roundRect">
            <a:avLst>
              <a:gd name="adj" fmla="val 50000"/>
            </a:avLst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小组成员：程娜  罗仕杰  刘越帅  杨竣羽</a:t>
            </a:r>
          </a:p>
        </p:txBody>
      </p:sp>
      <p:sp>
        <p:nvSpPr>
          <p:cNvPr id="22" name="标题 3"/>
          <p:cNvSpPr txBox="1"/>
          <p:nvPr/>
        </p:nvSpPr>
        <p:spPr>
          <a:xfrm>
            <a:off x="5998569" y="2505915"/>
            <a:ext cx="6033774" cy="18977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8000" b="1" baseline="30000" dirty="0">
                <a:solidFill>
                  <a:schemeClr val="accen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谢谢大家</a:t>
            </a:r>
            <a:endParaRPr lang="zh-CN" altLang="en-US" sz="4800" b="1" dirty="0">
              <a:solidFill>
                <a:schemeClr val="accent1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879522" y="4144987"/>
            <a:ext cx="436385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2400" dirty="0">
                <a:solidFill>
                  <a:srgbClr val="31302C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GRADUATION THESIS</a:t>
            </a:r>
            <a:endParaRPr lang="zh-CN" altLang="en-US" sz="2400" dirty="0">
              <a:solidFill>
                <a:srgbClr val="31302C"/>
              </a:solidFill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C5C062-25F8-1E3E-C4C0-920B98B6C30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9" t="34990" r="14982" b="35788"/>
          <a:stretch/>
        </p:blipFill>
        <p:spPr>
          <a:xfrm>
            <a:off x="7362588" y="1212106"/>
            <a:ext cx="3397723" cy="143628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463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2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8" y="-19934"/>
            <a:ext cx="12167162" cy="6877934"/>
          </a:xfrm>
          <a:prstGeom prst="rect">
            <a:avLst/>
          </a:prstGeom>
        </p:spPr>
      </p:pic>
      <p:sp>
        <p:nvSpPr>
          <p:cNvPr id="12" name="文本框 11"/>
          <p:cNvSpPr txBox="1"/>
          <p:nvPr>
            <p:custDataLst>
              <p:tags r:id="rId2"/>
            </p:custDataLst>
          </p:nvPr>
        </p:nvSpPr>
        <p:spPr>
          <a:xfrm>
            <a:off x="2293620" y="886188"/>
            <a:ext cx="1764030" cy="82994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dist"/>
            <a:r>
              <a:rPr lang="zh-CN" altLang="en-US" sz="4800" b="1" dirty="0">
                <a:ln w="6350">
                  <a:noFill/>
                </a:ln>
                <a:solidFill>
                  <a:schemeClr val="accen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目录</a:t>
            </a:r>
          </a:p>
        </p:txBody>
      </p:sp>
      <p:sp>
        <p:nvSpPr>
          <p:cNvPr id="13" name="文本框 12"/>
          <p:cNvSpPr txBox="1"/>
          <p:nvPr>
            <p:custDataLst>
              <p:tags r:id="rId3"/>
            </p:custDataLst>
          </p:nvPr>
        </p:nvSpPr>
        <p:spPr>
          <a:xfrm>
            <a:off x="2480945" y="1792333"/>
            <a:ext cx="1456055" cy="33718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dist"/>
            <a:r>
              <a:rPr lang="en-US" altLang="zh-CN" sz="1600" b="1" dirty="0">
                <a:ln w="6350">
                  <a:noFill/>
                </a:ln>
                <a:solidFill>
                  <a:schemeClr val="accen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CONTENTS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1101725" y="2660378"/>
            <a:ext cx="6653530" cy="2719090"/>
            <a:chOff x="8327" y="1409"/>
            <a:chExt cx="10478" cy="4269"/>
          </a:xfrm>
        </p:grpSpPr>
        <p:grpSp>
          <p:nvGrpSpPr>
            <p:cNvPr id="67" name="组合 220"/>
            <p:cNvGrpSpPr/>
            <p:nvPr>
              <p:custDataLst>
                <p:tags r:id="rId4"/>
              </p:custDataLst>
            </p:nvPr>
          </p:nvGrpSpPr>
          <p:grpSpPr>
            <a:xfrm>
              <a:off x="11409" y="1618"/>
              <a:ext cx="406" cy="406"/>
              <a:chOff x="5461936" y="1216183"/>
              <a:chExt cx="1255427" cy="1255427"/>
            </a:xfrm>
            <a:solidFill>
              <a:schemeClr val="accent4"/>
            </a:solidFill>
          </p:grpSpPr>
          <p:sp>
            <p:nvSpPr>
              <p:cNvPr id="68" name="任意多边形 221"/>
              <p:cNvSpPr/>
              <p:nvPr/>
            </p:nvSpPr>
            <p:spPr>
              <a:xfrm rot="2700000">
                <a:off x="5685716" y="1500309"/>
                <a:ext cx="687172" cy="687172"/>
              </a:xfrm>
              <a:custGeom>
                <a:avLst/>
                <a:gdLst>
                  <a:gd name="connsiteX0" fmla="*/ 0 w 687172"/>
                  <a:gd name="connsiteY0" fmla="*/ 1 h 687172"/>
                  <a:gd name="connsiteX1" fmla="*/ 477930 w 687172"/>
                  <a:gd name="connsiteY1" fmla="*/ 0 h 687172"/>
                  <a:gd name="connsiteX2" fmla="*/ 687172 w 687172"/>
                  <a:gd name="connsiteY2" fmla="*/ 209242 h 687172"/>
                  <a:gd name="connsiteX3" fmla="*/ 687172 w 687172"/>
                  <a:gd name="connsiteY3" fmla="*/ 687172 h 687172"/>
                  <a:gd name="connsiteX4" fmla="*/ 574946 w 687172"/>
                  <a:gd name="connsiteY4" fmla="*/ 687172 h 687172"/>
                  <a:gd name="connsiteX5" fmla="*/ 574945 w 687172"/>
                  <a:gd name="connsiteY5" fmla="*/ 238336 h 687172"/>
                  <a:gd name="connsiteX6" fmla="*/ 448836 w 687172"/>
                  <a:gd name="connsiteY6" fmla="*/ 112227 h 687172"/>
                  <a:gd name="connsiteX7" fmla="*/ 0 w 687172"/>
                  <a:gd name="connsiteY7" fmla="*/ 112227 h 687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7172" h="687172">
                    <a:moveTo>
                      <a:pt x="0" y="1"/>
                    </a:moveTo>
                    <a:lnTo>
                      <a:pt x="477930" y="0"/>
                    </a:lnTo>
                    <a:cubicBezTo>
                      <a:pt x="593491" y="0"/>
                      <a:pt x="687172" y="93681"/>
                      <a:pt x="687172" y="209242"/>
                    </a:cubicBezTo>
                    <a:lnTo>
                      <a:pt x="687172" y="687172"/>
                    </a:lnTo>
                    <a:lnTo>
                      <a:pt x="574946" y="687172"/>
                    </a:lnTo>
                    <a:lnTo>
                      <a:pt x="574945" y="238336"/>
                    </a:lnTo>
                    <a:cubicBezTo>
                      <a:pt x="574946" y="168688"/>
                      <a:pt x="518485" y="112227"/>
                      <a:pt x="448836" y="112227"/>
                    </a:cubicBezTo>
                    <a:lnTo>
                      <a:pt x="0" y="11222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>
                  <a:defRPr/>
                </a:pPr>
                <a:endParaRPr lang="zh-CN" altLang="en-US" sz="2000">
                  <a:solidFill>
                    <a:schemeClr val="tx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69" name="任意多边形 222"/>
              <p:cNvSpPr/>
              <p:nvPr/>
            </p:nvSpPr>
            <p:spPr>
              <a:xfrm rot="2700000">
                <a:off x="5461936" y="1216183"/>
                <a:ext cx="1255427" cy="1255427"/>
              </a:xfrm>
              <a:custGeom>
                <a:avLst/>
                <a:gdLst>
                  <a:gd name="connsiteX0" fmla="*/ 238336 w 1255427"/>
                  <a:gd name="connsiteY0" fmla="*/ 112227 h 1255427"/>
                  <a:gd name="connsiteX1" fmla="*/ 112227 w 1255427"/>
                  <a:gd name="connsiteY1" fmla="*/ 238336 h 1255427"/>
                  <a:gd name="connsiteX2" fmla="*/ 112227 w 1255427"/>
                  <a:gd name="connsiteY2" fmla="*/ 1017091 h 1255427"/>
                  <a:gd name="connsiteX3" fmla="*/ 238336 w 1255427"/>
                  <a:gd name="connsiteY3" fmla="*/ 1143200 h 1255427"/>
                  <a:gd name="connsiteX4" fmla="*/ 1017091 w 1255427"/>
                  <a:gd name="connsiteY4" fmla="*/ 1143200 h 1255427"/>
                  <a:gd name="connsiteX5" fmla="*/ 1143200 w 1255427"/>
                  <a:gd name="connsiteY5" fmla="*/ 1017091 h 1255427"/>
                  <a:gd name="connsiteX6" fmla="*/ 1143200 w 1255427"/>
                  <a:gd name="connsiteY6" fmla="*/ 238336 h 1255427"/>
                  <a:gd name="connsiteX7" fmla="*/ 1017091 w 1255427"/>
                  <a:gd name="connsiteY7" fmla="*/ 112227 h 1255427"/>
                  <a:gd name="connsiteX8" fmla="*/ 209242 w 1255427"/>
                  <a:gd name="connsiteY8" fmla="*/ 0 h 1255427"/>
                  <a:gd name="connsiteX9" fmla="*/ 1046185 w 1255427"/>
                  <a:gd name="connsiteY9" fmla="*/ 0 h 1255427"/>
                  <a:gd name="connsiteX10" fmla="*/ 1255427 w 1255427"/>
                  <a:gd name="connsiteY10" fmla="*/ 209242 h 1255427"/>
                  <a:gd name="connsiteX11" fmla="*/ 1255427 w 1255427"/>
                  <a:gd name="connsiteY11" fmla="*/ 1046185 h 1255427"/>
                  <a:gd name="connsiteX12" fmla="*/ 1046185 w 1255427"/>
                  <a:gd name="connsiteY12" fmla="*/ 1255427 h 1255427"/>
                  <a:gd name="connsiteX13" fmla="*/ 209242 w 1255427"/>
                  <a:gd name="connsiteY13" fmla="*/ 1255427 h 1255427"/>
                  <a:gd name="connsiteX14" fmla="*/ 0 w 1255427"/>
                  <a:gd name="connsiteY14" fmla="*/ 1046185 h 1255427"/>
                  <a:gd name="connsiteX15" fmla="*/ 0 w 1255427"/>
                  <a:gd name="connsiteY15" fmla="*/ 209242 h 1255427"/>
                  <a:gd name="connsiteX16" fmla="*/ 209242 w 1255427"/>
                  <a:gd name="connsiteY16" fmla="*/ 0 h 1255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55427" h="1255427">
                    <a:moveTo>
                      <a:pt x="238336" y="112227"/>
                    </a:moveTo>
                    <a:cubicBezTo>
                      <a:pt x="168688" y="112227"/>
                      <a:pt x="112227" y="168688"/>
                      <a:pt x="112227" y="238336"/>
                    </a:cubicBezTo>
                    <a:lnTo>
                      <a:pt x="112227" y="1017091"/>
                    </a:lnTo>
                    <a:cubicBezTo>
                      <a:pt x="112227" y="1086739"/>
                      <a:pt x="168688" y="1143200"/>
                      <a:pt x="238336" y="1143200"/>
                    </a:cubicBezTo>
                    <a:lnTo>
                      <a:pt x="1017091" y="1143200"/>
                    </a:lnTo>
                    <a:cubicBezTo>
                      <a:pt x="1086739" y="1143200"/>
                      <a:pt x="1143200" y="1086739"/>
                      <a:pt x="1143200" y="1017091"/>
                    </a:cubicBezTo>
                    <a:lnTo>
                      <a:pt x="1143200" y="238336"/>
                    </a:lnTo>
                    <a:cubicBezTo>
                      <a:pt x="1143200" y="168688"/>
                      <a:pt x="1086739" y="112227"/>
                      <a:pt x="1017091" y="112227"/>
                    </a:cubicBezTo>
                    <a:close/>
                    <a:moveTo>
                      <a:pt x="209242" y="0"/>
                    </a:moveTo>
                    <a:lnTo>
                      <a:pt x="1046185" y="0"/>
                    </a:lnTo>
                    <a:cubicBezTo>
                      <a:pt x="1161746" y="0"/>
                      <a:pt x="1255427" y="93681"/>
                      <a:pt x="1255427" y="209242"/>
                    </a:cubicBezTo>
                    <a:lnTo>
                      <a:pt x="1255427" y="1046185"/>
                    </a:lnTo>
                    <a:cubicBezTo>
                      <a:pt x="1255427" y="1161746"/>
                      <a:pt x="1161746" y="1255427"/>
                      <a:pt x="1046185" y="1255427"/>
                    </a:cubicBezTo>
                    <a:lnTo>
                      <a:pt x="209242" y="1255427"/>
                    </a:lnTo>
                    <a:cubicBezTo>
                      <a:pt x="93681" y="1255427"/>
                      <a:pt x="0" y="1161746"/>
                      <a:pt x="0" y="1046185"/>
                    </a:cubicBezTo>
                    <a:lnTo>
                      <a:pt x="0" y="209242"/>
                    </a:lnTo>
                    <a:cubicBezTo>
                      <a:pt x="0" y="93681"/>
                      <a:pt x="93681" y="0"/>
                      <a:pt x="209242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>
                  <a:defRPr/>
                </a:pPr>
                <a:endParaRPr lang="zh-CN" altLang="en-US" sz="2000">
                  <a:solidFill>
                    <a:schemeClr val="tx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</p:grpSp>
        <p:grpSp>
          <p:nvGrpSpPr>
            <p:cNvPr id="72" name="组合 220"/>
            <p:cNvGrpSpPr/>
            <p:nvPr>
              <p:custDataLst>
                <p:tags r:id="rId5"/>
              </p:custDataLst>
            </p:nvPr>
          </p:nvGrpSpPr>
          <p:grpSpPr>
            <a:xfrm>
              <a:off x="11409" y="2824"/>
              <a:ext cx="406" cy="406"/>
              <a:chOff x="5461936" y="1290136"/>
              <a:chExt cx="1255427" cy="1255427"/>
            </a:xfrm>
            <a:solidFill>
              <a:schemeClr val="accent4"/>
            </a:solidFill>
          </p:grpSpPr>
          <p:sp>
            <p:nvSpPr>
              <p:cNvPr id="73" name="任意多边形 221"/>
              <p:cNvSpPr/>
              <p:nvPr/>
            </p:nvSpPr>
            <p:spPr>
              <a:xfrm rot="2700000">
                <a:off x="5685716" y="1500309"/>
                <a:ext cx="687172" cy="687172"/>
              </a:xfrm>
              <a:custGeom>
                <a:avLst/>
                <a:gdLst>
                  <a:gd name="connsiteX0" fmla="*/ 0 w 687172"/>
                  <a:gd name="connsiteY0" fmla="*/ 1 h 687172"/>
                  <a:gd name="connsiteX1" fmla="*/ 477930 w 687172"/>
                  <a:gd name="connsiteY1" fmla="*/ 0 h 687172"/>
                  <a:gd name="connsiteX2" fmla="*/ 687172 w 687172"/>
                  <a:gd name="connsiteY2" fmla="*/ 209242 h 687172"/>
                  <a:gd name="connsiteX3" fmla="*/ 687172 w 687172"/>
                  <a:gd name="connsiteY3" fmla="*/ 687172 h 687172"/>
                  <a:gd name="connsiteX4" fmla="*/ 574946 w 687172"/>
                  <a:gd name="connsiteY4" fmla="*/ 687172 h 687172"/>
                  <a:gd name="connsiteX5" fmla="*/ 574945 w 687172"/>
                  <a:gd name="connsiteY5" fmla="*/ 238336 h 687172"/>
                  <a:gd name="connsiteX6" fmla="*/ 448836 w 687172"/>
                  <a:gd name="connsiteY6" fmla="*/ 112227 h 687172"/>
                  <a:gd name="connsiteX7" fmla="*/ 0 w 687172"/>
                  <a:gd name="connsiteY7" fmla="*/ 112227 h 687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87172" h="687172">
                    <a:moveTo>
                      <a:pt x="0" y="1"/>
                    </a:moveTo>
                    <a:lnTo>
                      <a:pt x="477930" y="0"/>
                    </a:lnTo>
                    <a:cubicBezTo>
                      <a:pt x="593491" y="0"/>
                      <a:pt x="687172" y="93681"/>
                      <a:pt x="687172" y="209242"/>
                    </a:cubicBezTo>
                    <a:lnTo>
                      <a:pt x="687172" y="687172"/>
                    </a:lnTo>
                    <a:lnTo>
                      <a:pt x="574946" y="687172"/>
                    </a:lnTo>
                    <a:lnTo>
                      <a:pt x="574945" y="238336"/>
                    </a:lnTo>
                    <a:cubicBezTo>
                      <a:pt x="574946" y="168688"/>
                      <a:pt x="518485" y="112227"/>
                      <a:pt x="448836" y="112227"/>
                    </a:cubicBezTo>
                    <a:lnTo>
                      <a:pt x="0" y="112227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>
                  <a:defRPr/>
                </a:pPr>
                <a:endParaRPr lang="zh-CN" altLang="en-US" sz="2000">
                  <a:solidFill>
                    <a:schemeClr val="tx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74" name="任意多边形 222"/>
              <p:cNvSpPr/>
              <p:nvPr/>
            </p:nvSpPr>
            <p:spPr>
              <a:xfrm rot="2700000">
                <a:off x="5461936" y="1290136"/>
                <a:ext cx="1255427" cy="1255427"/>
              </a:xfrm>
              <a:custGeom>
                <a:avLst/>
                <a:gdLst>
                  <a:gd name="connsiteX0" fmla="*/ 238336 w 1255427"/>
                  <a:gd name="connsiteY0" fmla="*/ 112227 h 1255427"/>
                  <a:gd name="connsiteX1" fmla="*/ 112227 w 1255427"/>
                  <a:gd name="connsiteY1" fmla="*/ 238336 h 1255427"/>
                  <a:gd name="connsiteX2" fmla="*/ 112227 w 1255427"/>
                  <a:gd name="connsiteY2" fmla="*/ 1017091 h 1255427"/>
                  <a:gd name="connsiteX3" fmla="*/ 238336 w 1255427"/>
                  <a:gd name="connsiteY3" fmla="*/ 1143200 h 1255427"/>
                  <a:gd name="connsiteX4" fmla="*/ 1017091 w 1255427"/>
                  <a:gd name="connsiteY4" fmla="*/ 1143200 h 1255427"/>
                  <a:gd name="connsiteX5" fmla="*/ 1143200 w 1255427"/>
                  <a:gd name="connsiteY5" fmla="*/ 1017091 h 1255427"/>
                  <a:gd name="connsiteX6" fmla="*/ 1143200 w 1255427"/>
                  <a:gd name="connsiteY6" fmla="*/ 238336 h 1255427"/>
                  <a:gd name="connsiteX7" fmla="*/ 1017091 w 1255427"/>
                  <a:gd name="connsiteY7" fmla="*/ 112227 h 1255427"/>
                  <a:gd name="connsiteX8" fmla="*/ 209242 w 1255427"/>
                  <a:gd name="connsiteY8" fmla="*/ 0 h 1255427"/>
                  <a:gd name="connsiteX9" fmla="*/ 1046185 w 1255427"/>
                  <a:gd name="connsiteY9" fmla="*/ 0 h 1255427"/>
                  <a:gd name="connsiteX10" fmla="*/ 1255427 w 1255427"/>
                  <a:gd name="connsiteY10" fmla="*/ 209242 h 1255427"/>
                  <a:gd name="connsiteX11" fmla="*/ 1255427 w 1255427"/>
                  <a:gd name="connsiteY11" fmla="*/ 1046185 h 1255427"/>
                  <a:gd name="connsiteX12" fmla="*/ 1046185 w 1255427"/>
                  <a:gd name="connsiteY12" fmla="*/ 1255427 h 1255427"/>
                  <a:gd name="connsiteX13" fmla="*/ 209242 w 1255427"/>
                  <a:gd name="connsiteY13" fmla="*/ 1255427 h 1255427"/>
                  <a:gd name="connsiteX14" fmla="*/ 0 w 1255427"/>
                  <a:gd name="connsiteY14" fmla="*/ 1046185 h 1255427"/>
                  <a:gd name="connsiteX15" fmla="*/ 0 w 1255427"/>
                  <a:gd name="connsiteY15" fmla="*/ 209242 h 1255427"/>
                  <a:gd name="connsiteX16" fmla="*/ 209242 w 1255427"/>
                  <a:gd name="connsiteY16" fmla="*/ 0 h 1255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55427" h="1255427">
                    <a:moveTo>
                      <a:pt x="238336" y="112227"/>
                    </a:moveTo>
                    <a:cubicBezTo>
                      <a:pt x="168688" y="112227"/>
                      <a:pt x="112227" y="168688"/>
                      <a:pt x="112227" y="238336"/>
                    </a:cubicBezTo>
                    <a:lnTo>
                      <a:pt x="112227" y="1017091"/>
                    </a:lnTo>
                    <a:cubicBezTo>
                      <a:pt x="112227" y="1086739"/>
                      <a:pt x="168688" y="1143200"/>
                      <a:pt x="238336" y="1143200"/>
                    </a:cubicBezTo>
                    <a:lnTo>
                      <a:pt x="1017091" y="1143200"/>
                    </a:lnTo>
                    <a:cubicBezTo>
                      <a:pt x="1086739" y="1143200"/>
                      <a:pt x="1143200" y="1086739"/>
                      <a:pt x="1143200" y="1017091"/>
                    </a:cubicBezTo>
                    <a:lnTo>
                      <a:pt x="1143200" y="238336"/>
                    </a:lnTo>
                    <a:cubicBezTo>
                      <a:pt x="1143200" y="168688"/>
                      <a:pt x="1086739" y="112227"/>
                      <a:pt x="1017091" y="112227"/>
                    </a:cubicBezTo>
                    <a:close/>
                    <a:moveTo>
                      <a:pt x="209242" y="0"/>
                    </a:moveTo>
                    <a:lnTo>
                      <a:pt x="1046185" y="0"/>
                    </a:lnTo>
                    <a:cubicBezTo>
                      <a:pt x="1161746" y="0"/>
                      <a:pt x="1255427" y="93681"/>
                      <a:pt x="1255427" y="209242"/>
                    </a:cubicBezTo>
                    <a:lnTo>
                      <a:pt x="1255427" y="1046185"/>
                    </a:lnTo>
                    <a:cubicBezTo>
                      <a:pt x="1255427" y="1161746"/>
                      <a:pt x="1161746" y="1255427"/>
                      <a:pt x="1046185" y="1255427"/>
                    </a:cubicBezTo>
                    <a:lnTo>
                      <a:pt x="209242" y="1255427"/>
                    </a:lnTo>
                    <a:cubicBezTo>
                      <a:pt x="93681" y="1255427"/>
                      <a:pt x="0" y="1161746"/>
                      <a:pt x="0" y="1046185"/>
                    </a:cubicBezTo>
                    <a:lnTo>
                      <a:pt x="0" y="209242"/>
                    </a:lnTo>
                    <a:cubicBezTo>
                      <a:pt x="0" y="93681"/>
                      <a:pt x="93681" y="0"/>
                      <a:pt x="209242" y="0"/>
                    </a:cubicBez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3765">
                  <a:defRPr/>
                </a:pPr>
                <a:endParaRPr lang="zh-CN" altLang="en-US" sz="2000">
                  <a:solidFill>
                    <a:schemeClr val="tx1"/>
                  </a:solidFill>
                  <a:latin typeface="字魂59号-创粗黑" panose="00000500000000000000" pitchFamily="2" charset="-122"/>
                  <a:ea typeface="字魂59号-创粗黑" panose="00000500000000000000" pitchFamily="2" charset="-122"/>
                  <a:sym typeface="字魂59号-创粗黑" panose="00000500000000000000" pitchFamily="2" charset="-122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8327" y="1409"/>
              <a:ext cx="10478" cy="4269"/>
              <a:chOff x="8327" y="1409"/>
              <a:chExt cx="10478" cy="4269"/>
            </a:xfrm>
          </p:grpSpPr>
          <p:sp>
            <p:nvSpPr>
              <p:cNvPr id="65" name="矩形 217"/>
              <p:cNvSpPr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8327" y="1506"/>
                <a:ext cx="2848" cy="6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39" tIns="45719" rIns="91439" bIns="45719">
                <a:spAutoFit/>
              </a:bodyPr>
              <a:lstStyle/>
              <a:p>
                <a:pPr defTabSz="913765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000" b="1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微软雅黑" panose="020B0503020204020204" charset="-122"/>
                    <a:sym typeface="字魂59号-创粗黑" panose="00000500000000000000" pitchFamily="2" charset="-122"/>
                  </a:rPr>
                  <a:t>CHAPTER</a:t>
                </a:r>
                <a:r>
                  <a:rPr lang="zh-CN" altLang="en-US" sz="2000" b="1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微软雅黑" panose="020B0503020204020204" charset="-122"/>
                    <a:sym typeface="字魂59号-创粗黑" panose="00000500000000000000" pitchFamily="2" charset="-122"/>
                  </a:rPr>
                  <a:t> </a:t>
                </a:r>
                <a:r>
                  <a:rPr lang="en-US" altLang="zh-CN" sz="2000" b="1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微软雅黑" panose="020B0503020204020204" charset="-122"/>
                    <a:sym typeface="字魂59号-创粗黑" panose="00000500000000000000" pitchFamily="2" charset="-122"/>
                  </a:rPr>
                  <a:t>01</a:t>
                </a:r>
              </a:p>
            </p:txBody>
          </p:sp>
          <p:sp>
            <p:nvSpPr>
              <p:cNvPr id="66" name="矩形 34"/>
              <p:cNvSpPr/>
              <p:nvPr>
                <p:custDataLst>
                  <p:tags r:id="rId7"/>
                </p:custDataLst>
              </p:nvPr>
            </p:nvSpPr>
            <p:spPr bwMode="auto">
              <a:xfrm>
                <a:off x="12042" y="1409"/>
                <a:ext cx="3330" cy="7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3765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字魂59号-创粗黑" panose="00000500000000000000" pitchFamily="2" charset="-122"/>
                  </a:rPr>
                  <a:t>前端介绍</a:t>
                </a:r>
                <a:endParaRPr lang="zh-CN" altLang="en-US" sz="2400" b="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微软雅黑" panose="020B0503020204020204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70" name="矩形 217"/>
              <p:cNvSpPr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8327" y="2688"/>
                <a:ext cx="2848" cy="6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39" tIns="45719" rIns="91439" bIns="45719">
                <a:spAutoFit/>
              </a:bodyPr>
              <a:lstStyle/>
              <a:p>
                <a:pPr defTabSz="913765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2000" b="1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微软雅黑" panose="020B0503020204020204" charset="-122"/>
                    <a:sym typeface="字魂59号-创粗黑" panose="00000500000000000000" pitchFamily="2" charset="-122"/>
                  </a:rPr>
                  <a:t>CHAPTER</a:t>
                </a:r>
                <a:r>
                  <a:rPr lang="zh-CN" altLang="en-US" sz="2000" b="1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微软雅黑" panose="020B0503020204020204" charset="-122"/>
                    <a:sym typeface="字魂59号-创粗黑" panose="00000500000000000000" pitchFamily="2" charset="-122"/>
                  </a:rPr>
                  <a:t> </a:t>
                </a:r>
                <a:r>
                  <a:rPr lang="en-US" altLang="zh-CN" sz="2000" b="1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cs typeface="微软雅黑" panose="020B0503020204020204" charset="-122"/>
                    <a:sym typeface="字魂59号-创粗黑" panose="00000500000000000000" pitchFamily="2" charset="-122"/>
                  </a:rPr>
                  <a:t>02</a:t>
                </a:r>
              </a:p>
            </p:txBody>
          </p:sp>
          <p:sp>
            <p:nvSpPr>
              <p:cNvPr id="71" name="矩形 63"/>
              <p:cNvSpPr/>
              <p:nvPr>
                <p:custDataLst>
                  <p:tags r:id="rId9"/>
                </p:custDataLst>
              </p:nvPr>
            </p:nvSpPr>
            <p:spPr bwMode="auto">
              <a:xfrm>
                <a:off x="12042" y="2591"/>
                <a:ext cx="3330" cy="7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3765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zh-CN" altLang="en-US" sz="2400" dirty="0">
                    <a:latin typeface="字魂59号-创粗黑" panose="00000500000000000000" pitchFamily="2" charset="-122"/>
                    <a:ea typeface="字魂59号-创粗黑" panose="00000500000000000000" pitchFamily="2" charset="-122"/>
                    <a:sym typeface="字魂59号-创粗黑" panose="00000500000000000000" pitchFamily="2" charset="-122"/>
                  </a:rPr>
                  <a:t>后端内容介绍</a:t>
                </a:r>
                <a:endParaRPr lang="zh-CN" altLang="en-US" sz="2400" b="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微软雅黑" panose="020B0503020204020204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75" name="矩形 217"/>
              <p:cNvSpPr>
                <a:spLocks noChangeArrowheads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8327" y="3870"/>
                <a:ext cx="2848" cy="6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39" tIns="45719" rIns="91439" bIns="45719">
                <a:spAutoFit/>
              </a:bodyPr>
              <a:lstStyle/>
              <a:p>
                <a:pPr defTabSz="9137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altLang="zh-CN" sz="2000" b="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微软雅黑" panose="020B0503020204020204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76" name="矩形 69"/>
              <p:cNvSpPr/>
              <p:nvPr>
                <p:custDataLst>
                  <p:tags r:id="rId11"/>
                </p:custDataLst>
              </p:nvPr>
            </p:nvSpPr>
            <p:spPr bwMode="auto">
              <a:xfrm>
                <a:off x="12042" y="3773"/>
                <a:ext cx="3330" cy="7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37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微软雅黑" panose="020B0503020204020204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80" name="矩形 217"/>
              <p:cNvSpPr>
                <a:spLocks noChangeArrowheads="1"/>
              </p:cNvSpPr>
              <p:nvPr>
                <p:custDataLst>
                  <p:tags r:id="rId12"/>
                </p:custDataLst>
              </p:nvPr>
            </p:nvSpPr>
            <p:spPr bwMode="auto">
              <a:xfrm>
                <a:off x="8327" y="5052"/>
                <a:ext cx="2848" cy="6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39" tIns="45719" rIns="91439" bIns="45719">
                <a:spAutoFit/>
              </a:bodyPr>
              <a:lstStyle/>
              <a:p>
                <a:pPr defTabSz="9137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altLang="zh-CN" sz="2000" b="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微软雅黑" panose="020B0503020204020204" charset="-122"/>
                  <a:sym typeface="字魂59号-创粗黑" panose="00000500000000000000" pitchFamily="2" charset="-122"/>
                </a:endParaRPr>
              </a:p>
            </p:txBody>
          </p:sp>
          <p:sp>
            <p:nvSpPr>
              <p:cNvPr id="81" name="矩形 75"/>
              <p:cNvSpPr/>
              <p:nvPr>
                <p:custDataLst>
                  <p:tags r:id="rId13"/>
                </p:custDataLst>
              </p:nvPr>
            </p:nvSpPr>
            <p:spPr bwMode="auto">
              <a:xfrm>
                <a:off x="12042" y="4955"/>
                <a:ext cx="6763" cy="7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defTabSz="913765" fontAlgn="base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sz="2400" b="1" dirty="0">
                  <a:latin typeface="字魂59号-创粗黑" panose="00000500000000000000" pitchFamily="2" charset="-122"/>
                  <a:ea typeface="字魂59号-创粗黑" panose="00000500000000000000" pitchFamily="2" charset="-122"/>
                  <a:cs typeface="微软雅黑" panose="020B0503020204020204" charset="-122"/>
                  <a:sym typeface="字魂59号-创粗黑" panose="00000500000000000000" pitchFamily="2" charset="-122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îŝ1ide"/>
          <p:cNvSpPr/>
          <p:nvPr/>
        </p:nvSpPr>
        <p:spPr>
          <a:xfrm>
            <a:off x="7338580" y="2278000"/>
            <a:ext cx="3463924" cy="2600528"/>
          </a:xfrm>
          <a:prstGeom prst="rect">
            <a:avLst/>
          </a:prstGeom>
        </p:spPr>
        <p:txBody>
          <a:bodyPr wrap="square" lIns="91440" tIns="45720" rIns="91440" bIns="45720" anchor="t" anchorCtr="0">
            <a:normAutofit fontScale="85000" lnSpcReduction="1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  <a:buSzPct val="25000"/>
            </a:pPr>
            <a:endParaRPr lang="en-US" altLang="zh-CN" sz="15400" dirty="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262970" y="1890394"/>
            <a:ext cx="1727948" cy="16793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25000"/>
            </a:pPr>
            <a:r>
              <a:rPr lang="en-US" altLang="zh-CN" sz="7500" dirty="0">
                <a:solidFill>
                  <a:schemeClr val="accen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01/</a:t>
            </a:r>
          </a:p>
        </p:txBody>
      </p:sp>
      <p:sp>
        <p:nvSpPr>
          <p:cNvPr id="7" name="MH_SubTitle_1"/>
          <p:cNvSpPr txBox="1"/>
          <p:nvPr>
            <p:custDataLst>
              <p:tags r:id="rId2"/>
            </p:custDataLst>
          </p:nvPr>
        </p:nvSpPr>
        <p:spPr>
          <a:xfrm>
            <a:off x="7474226" y="3499172"/>
            <a:ext cx="3154017" cy="556079"/>
          </a:xfrm>
          <a:prstGeom prst="rect">
            <a:avLst/>
          </a:prstGeom>
          <a:noFill/>
        </p:spPr>
        <p:txBody>
          <a:bodyPr lIns="0" tIns="0" rIns="0" bIns="0" anchor="ctr">
            <a:noAutofit/>
          </a:bodyPr>
          <a:lstStyle/>
          <a:p>
            <a:pPr algn="dist" defTabSz="913765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800" dirty="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前端介绍</a:t>
            </a:r>
            <a:endParaRPr lang="zh-CN" altLang="en-US" sz="4800" b="1" dirty="0">
              <a:latin typeface="字魂59号-创粗黑" panose="00000500000000000000" pitchFamily="2" charset="-122"/>
              <a:ea typeface="字魂59号-创粗黑" panose="00000500000000000000" pitchFamily="2" charset="-122"/>
              <a:cs typeface="微软雅黑" panose="020B0503020204020204" charset="-122"/>
              <a:sym typeface="字魂59号-创粗黑" panose="000005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7229" y="2267850"/>
            <a:ext cx="6953413" cy="2610678"/>
            <a:chOff x="0" y="1937614"/>
            <a:chExt cx="7324725" cy="3337955"/>
          </a:xfrm>
        </p:grpSpPr>
        <p:sp>
          <p:nvSpPr>
            <p:cNvPr id="9" name="îślídé"/>
            <p:cNvSpPr/>
            <p:nvPr/>
          </p:nvSpPr>
          <p:spPr bwMode="blackWhite">
            <a:xfrm>
              <a:off x="0" y="1937614"/>
              <a:ext cx="5137150" cy="1254512"/>
            </a:xfrm>
            <a:custGeom>
              <a:avLst/>
              <a:gdLst>
                <a:gd name="T0" fmla="*/ 0 w 3559"/>
                <a:gd name="T1" fmla="*/ 496 h 896"/>
                <a:gd name="T2" fmla="*/ 2943 w 3559"/>
                <a:gd name="T3" fmla="*/ 496 h 896"/>
                <a:gd name="T4" fmla="*/ 2663 w 3559"/>
                <a:gd name="T5" fmla="*/ 0 h 896"/>
                <a:gd name="T6" fmla="*/ 3063 w 3559"/>
                <a:gd name="T7" fmla="*/ 0 h 896"/>
                <a:gd name="T8" fmla="*/ 3558 w 3559"/>
                <a:gd name="T9" fmla="*/ 895 h 896"/>
                <a:gd name="T10" fmla="*/ 0 w 3559"/>
                <a:gd name="T11" fmla="*/ 895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59" h="896">
                  <a:moveTo>
                    <a:pt x="0" y="496"/>
                  </a:moveTo>
                  <a:lnTo>
                    <a:pt x="2943" y="496"/>
                  </a:lnTo>
                  <a:lnTo>
                    <a:pt x="2663" y="0"/>
                  </a:lnTo>
                  <a:lnTo>
                    <a:pt x="3063" y="0"/>
                  </a:lnTo>
                  <a:lnTo>
                    <a:pt x="3558" y="895"/>
                  </a:lnTo>
                  <a:lnTo>
                    <a:pt x="0" y="895"/>
                  </a:lnTo>
                </a:path>
              </a:pathLst>
            </a:custGeom>
            <a:solidFill>
              <a:srgbClr val="31302C"/>
            </a:solidFill>
            <a:ln w="12700" cap="flat" cmpd="sng">
              <a:noFill/>
              <a:beve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0" name="ïṧḷîḑê"/>
            <p:cNvSpPr/>
            <p:nvPr/>
          </p:nvSpPr>
          <p:spPr bwMode="blackWhite">
            <a:xfrm>
              <a:off x="0" y="4021057"/>
              <a:ext cx="5137150" cy="1254512"/>
            </a:xfrm>
            <a:custGeom>
              <a:avLst/>
              <a:gdLst>
                <a:gd name="T0" fmla="*/ 0 w 3559"/>
                <a:gd name="T1" fmla="*/ 399 h 896"/>
                <a:gd name="T2" fmla="*/ 2943 w 3559"/>
                <a:gd name="T3" fmla="*/ 399 h 896"/>
                <a:gd name="T4" fmla="*/ 2687 w 3559"/>
                <a:gd name="T5" fmla="*/ 895 h 896"/>
                <a:gd name="T6" fmla="*/ 3087 w 3559"/>
                <a:gd name="T7" fmla="*/ 895 h 896"/>
                <a:gd name="T8" fmla="*/ 3558 w 3559"/>
                <a:gd name="T9" fmla="*/ 0 h 896"/>
                <a:gd name="T10" fmla="*/ 0 w 3559"/>
                <a:gd name="T11" fmla="*/ 0 h 8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59" h="896">
                  <a:moveTo>
                    <a:pt x="0" y="399"/>
                  </a:moveTo>
                  <a:lnTo>
                    <a:pt x="2943" y="399"/>
                  </a:lnTo>
                  <a:lnTo>
                    <a:pt x="2687" y="895"/>
                  </a:lnTo>
                  <a:lnTo>
                    <a:pt x="3087" y="895"/>
                  </a:lnTo>
                  <a:lnTo>
                    <a:pt x="3558" y="0"/>
                  </a:lnTo>
                  <a:lnTo>
                    <a:pt x="0" y="0"/>
                  </a:lnTo>
                </a:path>
              </a:pathLst>
            </a:custGeom>
            <a:solidFill>
              <a:srgbClr val="31302C"/>
            </a:solidFill>
            <a:ln w="12700" cap="flat" cmpd="sng">
              <a:noFill/>
              <a:beve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1" name="ísļíďé"/>
            <p:cNvSpPr/>
            <p:nvPr/>
          </p:nvSpPr>
          <p:spPr bwMode="blackWhite">
            <a:xfrm>
              <a:off x="1171575" y="1937614"/>
              <a:ext cx="6153150" cy="3337955"/>
            </a:xfrm>
            <a:custGeom>
              <a:avLst/>
              <a:gdLst>
                <a:gd name="T0" fmla="*/ 0 w 4263"/>
                <a:gd name="T1" fmla="*/ 1388271 h 2383"/>
                <a:gd name="T2" fmla="*/ 5411816 w 4263"/>
                <a:gd name="T3" fmla="*/ 1388271 h 2383"/>
                <a:gd name="T4" fmla="*/ 4628186 w 4263"/>
                <a:gd name="T5" fmla="*/ 0 h 2383"/>
                <a:gd name="T6" fmla="*/ 5238638 w 4263"/>
                <a:gd name="T7" fmla="*/ 0 h 2383"/>
                <a:gd name="T8" fmla="*/ 6150711 w 4263"/>
                <a:gd name="T9" fmla="*/ 1690861 h 2383"/>
                <a:gd name="T10" fmla="*/ 5238638 w 4263"/>
                <a:gd name="T11" fmla="*/ 3336894 h 2383"/>
                <a:gd name="T12" fmla="*/ 4696014 w 4263"/>
                <a:gd name="T13" fmla="*/ 3336894 h 2383"/>
                <a:gd name="T14" fmla="*/ 5446452 w 4263"/>
                <a:gd name="T15" fmla="*/ 1948623 h 2383"/>
                <a:gd name="T16" fmla="*/ 0 w 4263"/>
                <a:gd name="T17" fmla="*/ 1948623 h 238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263"/>
                <a:gd name="T28" fmla="*/ 0 h 2383"/>
                <a:gd name="T29" fmla="*/ 4263 w 4263"/>
                <a:gd name="T30" fmla="*/ 2383 h 2383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263" h="2383">
                  <a:moveTo>
                    <a:pt x="0" y="991"/>
                  </a:moveTo>
                  <a:lnTo>
                    <a:pt x="3750" y="991"/>
                  </a:lnTo>
                  <a:lnTo>
                    <a:pt x="3207" y="0"/>
                  </a:lnTo>
                  <a:lnTo>
                    <a:pt x="3630" y="0"/>
                  </a:lnTo>
                  <a:lnTo>
                    <a:pt x="4262" y="1207"/>
                  </a:lnTo>
                  <a:lnTo>
                    <a:pt x="3630" y="2382"/>
                  </a:lnTo>
                  <a:lnTo>
                    <a:pt x="3254" y="2382"/>
                  </a:lnTo>
                  <a:lnTo>
                    <a:pt x="3774" y="1391"/>
                  </a:lnTo>
                  <a:lnTo>
                    <a:pt x="0" y="1391"/>
                  </a:lnTo>
                </a:path>
              </a:pathLst>
            </a:custGeom>
            <a:solidFill>
              <a:schemeClr val="accent1"/>
            </a:solidFill>
            <a:ln w="12700" cap="flat" cmpd="sng">
              <a:noFill/>
              <a:bevel/>
            </a:ln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endParaRPr/>
            </a:p>
          </p:txBody>
        </p:sp>
        <p:sp>
          <p:nvSpPr>
            <p:cNvPr id="12" name="îṩľiḋe"/>
            <p:cNvSpPr txBox="1"/>
            <p:nvPr/>
          </p:nvSpPr>
          <p:spPr>
            <a:xfrm>
              <a:off x="0" y="2640030"/>
              <a:ext cx="4254500" cy="521720"/>
            </a:xfrm>
            <a:prstGeom prst="rect">
              <a:avLst/>
            </a:prstGeom>
            <a:solidFill>
              <a:srgbClr val="31302C"/>
            </a:solidFill>
          </p:spPr>
          <p:txBody>
            <a:bodyPr wrap="square" lIns="91440" tIns="45720" rIns="91440" bIns="45720" anchor="ctr" anchorCtr="0">
              <a:normAutofit/>
            </a:bodyPr>
            <a:lstStyle/>
            <a:p>
              <a:pPr>
                <a:spcBef>
                  <a:spcPct val="0"/>
                </a:spcBef>
              </a:pP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3" name="iŝḷíḍe"/>
            <p:cNvSpPr txBox="1"/>
            <p:nvPr/>
          </p:nvSpPr>
          <p:spPr>
            <a:xfrm>
              <a:off x="1171575" y="3345731"/>
              <a:ext cx="4356100" cy="521720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0">
              <a:normAutofit/>
            </a:bodyPr>
            <a:lstStyle/>
            <a:p>
              <a:pPr>
                <a:spcBef>
                  <a:spcPct val="0"/>
                </a:spcBef>
              </a:pP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íṥļîďè"/>
            <p:cNvSpPr txBox="1"/>
            <p:nvPr/>
          </p:nvSpPr>
          <p:spPr>
            <a:xfrm>
              <a:off x="0" y="4031531"/>
              <a:ext cx="4254500" cy="521720"/>
            </a:xfrm>
            <a:prstGeom prst="rect">
              <a:avLst/>
            </a:prstGeom>
            <a:noFill/>
          </p:spPr>
          <p:txBody>
            <a:bodyPr wrap="square" lIns="91440" tIns="45720" rIns="91440" bIns="45720" anchor="ctr" anchorCtr="0">
              <a:normAutofit/>
            </a:bodyPr>
            <a:lstStyle/>
            <a:p>
              <a:pPr>
                <a:spcBef>
                  <a:spcPct val="0"/>
                </a:spcBef>
              </a:pPr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76C5B418-B566-7F90-2B82-ECDE2D59723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31123" y="245000"/>
            <a:ext cx="1217340" cy="12097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193675" y="866140"/>
            <a:ext cx="1180338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746278" y="271780"/>
            <a:ext cx="1620957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base"/>
            <a:r>
              <a:rPr lang="zh-CN" altLang="en-US" sz="2800" b="1" dirty="0">
                <a:solidFill>
                  <a:schemeClr val="accen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首页概览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96836" y="5902671"/>
            <a:ext cx="4824502" cy="891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marR="0" lvl="0" indent="0" algn="just" fontAlgn="auto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kumimoji="0" sz="24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Arial" panose="020B0604020202020204"/>
                <a:ea typeface="黑体" panose="02010609060101010101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>
                    <a:lumMod val="85000"/>
                  </a:schemeClr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这里是页面的首页，有团队简介以及网站数据统计。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EF6D285-E98B-630D-79FB-C87DE257513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9" t="34990" r="14982" b="35788"/>
          <a:stretch/>
        </p:blipFill>
        <p:spPr>
          <a:xfrm>
            <a:off x="10278459" y="139654"/>
            <a:ext cx="1718596" cy="726486"/>
          </a:xfrm>
          <a:prstGeom prst="rect">
            <a:avLst/>
          </a:prstGeom>
        </p:spPr>
      </p:pic>
      <p:pic>
        <p:nvPicPr>
          <p:cNvPr id="6" name="图片 5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2B0A3960-D120-D87A-0E01-29F1325A97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31489" y="937280"/>
            <a:ext cx="8755196" cy="48942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94D39-2197-C141-B46C-1BB1DF578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78D721B4-F061-E84E-750D-F32890462DD0}"/>
              </a:ext>
            </a:extLst>
          </p:cNvPr>
          <p:cNvCxnSpPr/>
          <p:nvPr/>
        </p:nvCxnSpPr>
        <p:spPr>
          <a:xfrm>
            <a:off x="193675" y="866140"/>
            <a:ext cx="1180338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0CA5E0BE-7F09-3A01-9F7B-AABCB62E5B61}"/>
              </a:ext>
            </a:extLst>
          </p:cNvPr>
          <p:cNvSpPr txBox="1"/>
          <p:nvPr/>
        </p:nvSpPr>
        <p:spPr>
          <a:xfrm>
            <a:off x="4746278" y="271780"/>
            <a:ext cx="1620957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fontAlgn="base"/>
            <a:r>
              <a:rPr lang="zh-CN" altLang="en-US" sz="2800" b="1" dirty="0">
                <a:solidFill>
                  <a:schemeClr val="accen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注册登录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80CECA2-F37B-16A6-8FB4-E7D4BA0FF3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9" t="34990" r="14982" b="35788"/>
          <a:stretch/>
        </p:blipFill>
        <p:spPr>
          <a:xfrm>
            <a:off x="10278459" y="139654"/>
            <a:ext cx="1718596" cy="726486"/>
          </a:xfrm>
          <a:prstGeom prst="rect">
            <a:avLst/>
          </a:prstGeom>
        </p:spPr>
      </p:pic>
      <p:pic>
        <p:nvPicPr>
          <p:cNvPr id="10" name="图片 9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455F6655-2C82-4242-498A-4402D1A34A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475" y="848501"/>
            <a:ext cx="4167187" cy="266654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9B633E7-6A16-8382-C56F-5F26653CD140}"/>
              </a:ext>
            </a:extLst>
          </p:cNvPr>
          <p:cNvSpPr txBox="1"/>
          <p:nvPr/>
        </p:nvSpPr>
        <p:spPr>
          <a:xfrm>
            <a:off x="1852244" y="364166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注册</a:t>
            </a:r>
          </a:p>
        </p:txBody>
      </p:sp>
      <p:pic>
        <p:nvPicPr>
          <p:cNvPr id="13" name="图片 12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CA85529D-7CDB-7EB4-2E0E-E93E7C5277D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-1423" b="23261"/>
          <a:stretch>
            <a:fillRect/>
          </a:stretch>
        </p:blipFill>
        <p:spPr>
          <a:xfrm>
            <a:off x="6696756" y="866140"/>
            <a:ext cx="5134974" cy="248079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898B23DE-9706-8162-197D-EB133999B018}"/>
              </a:ext>
            </a:extLst>
          </p:cNvPr>
          <p:cNvSpPr txBox="1"/>
          <p:nvPr/>
        </p:nvSpPr>
        <p:spPr>
          <a:xfrm>
            <a:off x="8710245" y="352278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用户登录</a:t>
            </a:r>
          </a:p>
        </p:txBody>
      </p:sp>
      <p:pic>
        <p:nvPicPr>
          <p:cNvPr id="16" name="图片 15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4A547486-313C-8630-EA6C-66DAC68B174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47615" b="37395"/>
          <a:stretch>
            <a:fillRect/>
          </a:stretch>
        </p:blipFill>
        <p:spPr>
          <a:xfrm>
            <a:off x="3570861" y="3586189"/>
            <a:ext cx="3971789" cy="2598733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D1E7483-E298-F6C6-27C4-61B51D874D66}"/>
              </a:ext>
            </a:extLst>
          </p:cNvPr>
          <p:cNvSpPr txBox="1"/>
          <p:nvPr/>
        </p:nvSpPr>
        <p:spPr>
          <a:xfrm>
            <a:off x="5028407" y="621688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管理员登录</a:t>
            </a:r>
          </a:p>
        </p:txBody>
      </p:sp>
    </p:spTree>
    <p:extLst>
      <p:ext uri="{BB962C8B-B14F-4D97-AF65-F5344CB8AC3E}">
        <p14:creationId xmlns:p14="http://schemas.microsoft.com/office/powerpoint/2010/main" val="280404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-18415" y="2727325"/>
            <a:ext cx="4902835" cy="22250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sz="240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cxnSp>
        <p:nvCxnSpPr>
          <p:cNvPr id="3" name="6"/>
          <p:cNvCxnSpPr/>
          <p:nvPr/>
        </p:nvCxnSpPr>
        <p:spPr>
          <a:xfrm>
            <a:off x="193675" y="866140"/>
            <a:ext cx="1180338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5"/>
          <p:cNvSpPr txBox="1"/>
          <p:nvPr/>
        </p:nvSpPr>
        <p:spPr>
          <a:xfrm>
            <a:off x="5297711" y="256540"/>
            <a:ext cx="1620957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fontAlgn="base"/>
            <a:r>
              <a:rPr lang="zh-CN" altLang="en-US" sz="2800" b="1" dirty="0">
                <a:solidFill>
                  <a:srgbClr val="802258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团队介绍</a:t>
            </a:r>
          </a:p>
        </p:txBody>
      </p:sp>
      <p:sp>
        <p:nvSpPr>
          <p:cNvPr id="36873" name="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7579784" y="2735579"/>
            <a:ext cx="4612216" cy="2225304"/>
          </a:xfrm>
          <a:prstGeom prst="rect">
            <a:avLst/>
          </a:prstGeom>
          <a:solidFill>
            <a:srgbClr val="31302C"/>
          </a:solidFill>
          <a:ln>
            <a:noFill/>
          </a:ln>
          <a:effectLst/>
        </p:spPr>
        <p:txBody>
          <a:bodyPr wrap="none" anchor="ctr"/>
          <a:lstStyle/>
          <a:p>
            <a:endParaRPr lang="zh-CN" altLang="en-US" sz="2400" dirty="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sp>
        <p:nvSpPr>
          <p:cNvPr id="36875" name="Oval 11"/>
          <p:cNvSpPr>
            <a:spLocks noChangeArrowheads="1"/>
          </p:cNvSpPr>
          <p:nvPr/>
        </p:nvSpPr>
        <p:spPr bwMode="auto">
          <a:xfrm flipV="1">
            <a:off x="3751581" y="5721068"/>
            <a:ext cx="4900084" cy="143908"/>
          </a:xfrm>
          <a:prstGeom prst="ellipse">
            <a:avLst/>
          </a:prstGeom>
          <a:gradFill rotWithShape="1">
            <a:gsLst>
              <a:gs pos="0">
                <a:schemeClr val="tx1">
                  <a:alpha val="20000"/>
                </a:schemeClr>
              </a:gs>
              <a:gs pos="100000">
                <a:schemeClr val="tx1">
                  <a:gamma/>
                  <a:shade val="46275"/>
                  <a:invGamma/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400">
              <a:latin typeface="字魂59号-创粗黑" panose="00000500000000000000" pitchFamily="2" charset="-122"/>
              <a:ea typeface="字魂59号-创粗黑" panose="00000500000000000000" pitchFamily="2" charset="-122"/>
              <a:sym typeface="字魂59号-创粗黑" panose="00000500000000000000" pitchFamily="2" charset="-122"/>
            </a:endParaRPr>
          </a:p>
        </p:txBody>
      </p:sp>
      <p:grpSp>
        <p:nvGrpSpPr>
          <p:cNvPr id="36876" name="Group 12"/>
          <p:cNvGrpSpPr/>
          <p:nvPr/>
        </p:nvGrpSpPr>
        <p:grpSpPr bwMode="auto">
          <a:xfrm>
            <a:off x="4183306" y="2564075"/>
            <a:ext cx="4040231" cy="3255930"/>
            <a:chOff x="0" y="0"/>
            <a:chExt cx="2556" cy="1958"/>
          </a:xfrm>
        </p:grpSpPr>
        <p:pic>
          <p:nvPicPr>
            <p:cNvPr id="36877" name="Picture 13" descr="apple icons"/>
            <p:cNvPicPr>
              <a:picLocks noChangeAspect="1" noChangeArrowheads="1"/>
            </p:cNvPicPr>
            <p:nvPr/>
          </p:nvPicPr>
          <p:blipFill>
            <a:blip r:embed="rId6" cstate="email"/>
            <a:srcRect/>
            <a:stretch>
              <a:fillRect/>
            </a:stretch>
          </p:blipFill>
          <p:spPr bwMode="auto">
            <a:xfrm>
              <a:off x="0" y="0"/>
              <a:ext cx="2556" cy="19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78" name="Rectangle 14" descr="Money"/>
            <p:cNvSpPr>
              <a:spLocks noChangeArrowheads="1"/>
            </p:cNvSpPr>
            <p:nvPr/>
          </p:nvSpPr>
          <p:spPr bwMode="auto">
            <a:xfrm>
              <a:off x="99" y="100"/>
              <a:ext cx="2358" cy="1336"/>
            </a:xfrm>
            <a:prstGeom prst="rect">
              <a:avLst/>
            </a:pr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400"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85500147-2CD7-C887-5BD1-56E4B4907CD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9" t="34990" r="14982" b="35788"/>
          <a:stretch/>
        </p:blipFill>
        <p:spPr>
          <a:xfrm>
            <a:off x="10142999" y="68514"/>
            <a:ext cx="1718596" cy="7264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2FDC288-BF03-21CF-7508-66C63F870E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12294" y="937281"/>
            <a:ext cx="9228080" cy="593324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70C1E22-96AF-F7E3-5569-487D30176C42}"/>
              </a:ext>
            </a:extLst>
          </p:cNvPr>
          <p:cNvSpPr txBox="1"/>
          <p:nvPr/>
        </p:nvSpPr>
        <p:spPr>
          <a:xfrm>
            <a:off x="19304" y="3429000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本页面简单介绍了团队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以及分工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36873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25"/>
          <p:cNvCxnSpPr/>
          <p:nvPr/>
        </p:nvCxnSpPr>
        <p:spPr>
          <a:xfrm>
            <a:off x="193675" y="866140"/>
            <a:ext cx="1180338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24"/>
          <p:cNvSpPr txBox="1"/>
          <p:nvPr/>
        </p:nvSpPr>
        <p:spPr>
          <a:xfrm>
            <a:off x="5297711" y="256540"/>
            <a:ext cx="1620957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fontAlgn="base"/>
            <a:r>
              <a:rPr lang="zh-CN" altLang="en-US" sz="2800" b="1" dirty="0">
                <a:solidFill>
                  <a:schemeClr val="accen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抗战历史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F46662-B529-F56C-EBF5-C8CC62B7FF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9" t="34990" r="14982" b="35788"/>
          <a:stretch/>
        </p:blipFill>
        <p:spPr>
          <a:xfrm>
            <a:off x="10142999" y="68514"/>
            <a:ext cx="1718596" cy="726486"/>
          </a:xfrm>
          <a:prstGeom prst="rect">
            <a:avLst/>
          </a:prstGeom>
        </p:spPr>
      </p:pic>
      <p:pic>
        <p:nvPicPr>
          <p:cNvPr id="6" name="图片 5" descr="图形用户界面, 文本&#10;&#10;AI 生成的内容可能不正确。">
            <a:extLst>
              <a:ext uri="{FF2B5EF4-FFF2-40B4-BE49-F238E27FC236}">
                <a16:creationId xmlns:a16="http://schemas.microsoft.com/office/drawing/2014/main" id="{1672D196-0157-A189-76FC-FA1894CC2F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448" y="993552"/>
            <a:ext cx="8364228" cy="526398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0DD6672-79A6-17DD-0721-3A093606D03F}"/>
              </a:ext>
            </a:extLst>
          </p:cNvPr>
          <p:cNvSpPr txBox="1"/>
          <p:nvPr/>
        </p:nvSpPr>
        <p:spPr>
          <a:xfrm>
            <a:off x="9205153" y="2262553"/>
            <a:ext cx="249299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本页面记录了抗战关键</a:t>
            </a:r>
            <a:endParaRPr lang="en-US" altLang="zh-CN" dirty="0"/>
          </a:p>
          <a:p>
            <a:r>
              <a:rPr lang="zh-CN" altLang="en-US" dirty="0"/>
              <a:t>事件发生的时间，部分</a:t>
            </a:r>
            <a:endParaRPr lang="en-US" altLang="zh-CN" dirty="0"/>
          </a:p>
          <a:p>
            <a:r>
              <a:rPr lang="zh-CN" altLang="en-US" dirty="0"/>
              <a:t>抗战英雄人物，抗战的</a:t>
            </a:r>
            <a:endParaRPr lang="en-US" altLang="zh-CN" dirty="0"/>
          </a:p>
          <a:p>
            <a:r>
              <a:rPr lang="zh-CN" altLang="en-US" dirty="0"/>
              <a:t>关键史料以及相关的数</a:t>
            </a:r>
            <a:endParaRPr lang="en-US" altLang="zh-CN" dirty="0"/>
          </a:p>
          <a:p>
            <a:r>
              <a:rPr lang="zh-CN" altLang="en-US" dirty="0"/>
              <a:t>据统计，并且可以通过</a:t>
            </a:r>
            <a:endParaRPr lang="en-US" altLang="zh-CN" dirty="0"/>
          </a:p>
          <a:p>
            <a:r>
              <a:rPr lang="zh-CN" altLang="en-US" dirty="0"/>
              <a:t>右上角的选项来切换。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FFEDE-2CEE-E025-ED52-B4E80A627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25">
            <a:extLst>
              <a:ext uri="{FF2B5EF4-FFF2-40B4-BE49-F238E27FC236}">
                <a16:creationId xmlns:a16="http://schemas.microsoft.com/office/drawing/2014/main" id="{1930D5BB-CBA3-EA9D-04C5-6A3C989E317F}"/>
              </a:ext>
            </a:extLst>
          </p:cNvPr>
          <p:cNvCxnSpPr/>
          <p:nvPr/>
        </p:nvCxnSpPr>
        <p:spPr>
          <a:xfrm>
            <a:off x="193675" y="866140"/>
            <a:ext cx="1180338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24">
            <a:extLst>
              <a:ext uri="{FF2B5EF4-FFF2-40B4-BE49-F238E27FC236}">
                <a16:creationId xmlns:a16="http://schemas.microsoft.com/office/drawing/2014/main" id="{DB397C46-5D8C-2424-CE3B-493B58B7CEF8}"/>
              </a:ext>
            </a:extLst>
          </p:cNvPr>
          <p:cNvSpPr txBox="1"/>
          <p:nvPr/>
        </p:nvSpPr>
        <p:spPr>
          <a:xfrm>
            <a:off x="5297711" y="256540"/>
            <a:ext cx="1620957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fontAlgn="base"/>
            <a:r>
              <a:rPr lang="zh-CN" altLang="en-US" sz="2800" b="1" dirty="0">
                <a:solidFill>
                  <a:schemeClr val="accen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作业下载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64B3F8-C565-41DC-2FBD-D05988E307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9" t="34990" r="14982" b="35788"/>
          <a:stretch/>
        </p:blipFill>
        <p:spPr>
          <a:xfrm>
            <a:off x="10142999" y="68514"/>
            <a:ext cx="1718596" cy="726486"/>
          </a:xfrm>
          <a:prstGeom prst="rect">
            <a:avLst/>
          </a:prstGeom>
        </p:spPr>
      </p:pic>
      <p:pic>
        <p:nvPicPr>
          <p:cNvPr id="8" name="图片 7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F6FC9F81-7508-A3A1-D66B-9887899A6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0960" y="981959"/>
            <a:ext cx="7757868" cy="4894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04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BA9C91-74E6-72C9-8F55-BAE146FA4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25">
            <a:extLst>
              <a:ext uri="{FF2B5EF4-FFF2-40B4-BE49-F238E27FC236}">
                <a16:creationId xmlns:a16="http://schemas.microsoft.com/office/drawing/2014/main" id="{9919C548-1107-1321-1438-27027132CA0D}"/>
              </a:ext>
            </a:extLst>
          </p:cNvPr>
          <p:cNvCxnSpPr/>
          <p:nvPr/>
        </p:nvCxnSpPr>
        <p:spPr>
          <a:xfrm>
            <a:off x="193675" y="866140"/>
            <a:ext cx="1180338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24">
            <a:extLst>
              <a:ext uri="{FF2B5EF4-FFF2-40B4-BE49-F238E27FC236}">
                <a16:creationId xmlns:a16="http://schemas.microsoft.com/office/drawing/2014/main" id="{6D1D7555-4BDC-5F58-784F-7CA263600328}"/>
              </a:ext>
            </a:extLst>
          </p:cNvPr>
          <p:cNvSpPr txBox="1"/>
          <p:nvPr/>
        </p:nvSpPr>
        <p:spPr>
          <a:xfrm>
            <a:off x="5297711" y="256540"/>
            <a:ext cx="1620957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fontAlgn="base"/>
            <a:r>
              <a:rPr lang="zh-CN" altLang="en-US" sz="2800" b="1" dirty="0">
                <a:solidFill>
                  <a:schemeClr val="accent1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  <a:sym typeface="字魂59号-创粗黑" panose="00000500000000000000" pitchFamily="2" charset="-122"/>
              </a:rPr>
              <a:t>烈士纪念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C21567-CABF-3AD6-E504-67EDFC0E014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9" t="34990" r="14982" b="35788"/>
          <a:stretch/>
        </p:blipFill>
        <p:spPr>
          <a:xfrm>
            <a:off x="10142999" y="68514"/>
            <a:ext cx="1718596" cy="72648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817C04D-EB9A-1F29-F20F-BFAFB25F85A9}"/>
              </a:ext>
            </a:extLst>
          </p:cNvPr>
          <p:cNvSpPr txBox="1"/>
          <p:nvPr/>
        </p:nvSpPr>
        <p:spPr>
          <a:xfrm>
            <a:off x="5595011" y="2302685"/>
            <a:ext cx="31854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本页面是对于抗日烈士的纪念</a:t>
            </a:r>
            <a:endParaRPr lang="en-US" altLang="zh-CN" dirty="0"/>
          </a:p>
          <a:p>
            <a:r>
              <a:rPr lang="zh-CN" altLang="en-US" dirty="0"/>
              <a:t>网站，可以通过虚拟的鲜花或</a:t>
            </a:r>
            <a:endParaRPr lang="en-US" altLang="zh-CN" dirty="0"/>
          </a:p>
          <a:p>
            <a:r>
              <a:rPr lang="zh-CN" altLang="en-US" dirty="0"/>
              <a:t>者留言来表达致敬，除此之外</a:t>
            </a:r>
            <a:endParaRPr lang="en-US" altLang="zh-CN" dirty="0"/>
          </a:p>
          <a:p>
            <a:r>
              <a:rPr lang="zh-CN" altLang="en-US" dirty="0"/>
              <a:t>还可以观看抗战胜利的纪念视</a:t>
            </a:r>
            <a:endParaRPr lang="en-US" altLang="zh-CN" dirty="0"/>
          </a:p>
          <a:p>
            <a:r>
              <a:rPr lang="zh-CN" altLang="en-US" dirty="0"/>
              <a:t>频。</a:t>
            </a:r>
          </a:p>
        </p:txBody>
      </p:sp>
      <p:pic>
        <p:nvPicPr>
          <p:cNvPr id="8" name="图片 7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5EF1F1D6-8A43-4E1C-F1A1-54FA8BBCD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796" y="952521"/>
            <a:ext cx="4462520" cy="2827492"/>
          </a:xfrm>
          <a:prstGeom prst="rect">
            <a:avLst/>
          </a:prstGeom>
        </p:spPr>
      </p:pic>
      <p:pic>
        <p:nvPicPr>
          <p:cNvPr id="10" name="图片 9" descr="手机屏幕截图&#10;&#10;AI 生成的内容可能不正确。">
            <a:extLst>
              <a:ext uri="{FF2B5EF4-FFF2-40B4-BE49-F238E27FC236}">
                <a16:creationId xmlns:a16="http://schemas.microsoft.com/office/drawing/2014/main" id="{135AFD5A-AB04-E384-CCC9-8BA6788D8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473" y="3860939"/>
            <a:ext cx="4298843" cy="277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12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灰色开题报告毕业答辩PPT模板"/>
  <p:tag name="COMMONDATA" val="eyJoZGlkIjoiMWE5M2Q3YTk2NzExM2ViYmM0ZjRmYzRhOWQ2NWVkYz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4月19日"/>
  <p:tag name="POCKET_APPLY_TYPE" val="Slide"/>
  <p:tag name="APPLYTYPE" val="SubTitle"/>
  <p:tag name="APPLYORDER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OCKET_APPLY_TIME" val="2019年4月19日"/>
  <p:tag name="POCKET_APPLY_TYPE" val="Slide"/>
  <p:tag name="APPLYTYPE" val="SubTitle"/>
  <p:tag name="APPLYORDER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2018455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455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02258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自定义 21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802258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14">
    <a:dk1>
      <a:srgbClr val="000000"/>
    </a:dk1>
    <a:lt1>
      <a:srgbClr val="FFFFFF"/>
    </a:lt1>
    <a:dk2>
      <a:srgbClr val="44546A"/>
    </a:dk2>
    <a:lt2>
      <a:srgbClr val="E7E6E6"/>
    </a:lt2>
    <a:accent1>
      <a:srgbClr val="802258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802258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802258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802258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802258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802258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802258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802258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802258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802258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802258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579</TotalTime>
  <Words>368</Words>
  <Application>Microsoft Office PowerPoint</Application>
  <PresentationFormat>宽屏</PresentationFormat>
  <Paragraphs>82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5" baseType="lpstr">
      <vt:lpstr>黑体</vt:lpstr>
      <vt:lpstr>字魂59号-创粗黑</vt:lpstr>
      <vt:lpstr>Arial</vt:lpstr>
      <vt:lpstr>Calibri</vt:lpstr>
      <vt:lpstr>Calibri Light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灰色开题报告毕业答辩PPT模板</dc:title>
  <dc:creator>Administrator</dc:creator>
  <cp:lastModifiedBy>仕杰 罗</cp:lastModifiedBy>
  <cp:revision>169</cp:revision>
  <dcterms:created xsi:type="dcterms:W3CDTF">2018-01-21T08:25:00Z</dcterms:created>
  <dcterms:modified xsi:type="dcterms:W3CDTF">2025-12-23T13:09:11Z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BB607F5692D24C839C1A1C755629EAD5_12</vt:lpwstr>
  </property>
</Properties>
</file>